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20"/>
  </p:notesMasterIdLst>
  <p:sldIdLst>
    <p:sldId id="256" r:id="rId5"/>
    <p:sldId id="292" r:id="rId6"/>
    <p:sldId id="301" r:id="rId7"/>
    <p:sldId id="302" r:id="rId8"/>
    <p:sldId id="293" r:id="rId9"/>
    <p:sldId id="303" r:id="rId10"/>
    <p:sldId id="304" r:id="rId11"/>
    <p:sldId id="294" r:id="rId12"/>
    <p:sldId id="305" r:id="rId13"/>
    <p:sldId id="297" r:id="rId14"/>
    <p:sldId id="298" r:id="rId15"/>
    <p:sldId id="306" r:id="rId16"/>
    <p:sldId id="295" r:id="rId17"/>
    <p:sldId id="300" r:id="rId18"/>
    <p:sldId id="278" r:id="rId19"/>
  </p:sldIdLst>
  <p:sldSz cx="9144000" cy="5143500" type="screen16x9"/>
  <p:notesSz cx="6400800" cy="8686800"/>
  <p:embeddedFontLst>
    <p:embeddedFont>
      <p:font typeface="Franklin Gothic Book" panose="020B0503020102020204" pitchFamily="34" charset="0"/>
      <p:regular r:id="rId21"/>
      <p:italic r:id="rId22"/>
    </p:embeddedFont>
    <p:embeddedFont>
      <p:font typeface="Public Sans" panose="020B0604020202020204" charset="0"/>
      <p:regular r:id="rId23"/>
      <p:bold r:id="rId24"/>
      <p:italic r:id="rId25"/>
      <p:boldItalic r:id="rId26"/>
    </p:embeddedFont>
    <p:embeddedFont>
      <p:font typeface="Public Sans Thin" panose="020B060402020202020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Segoe UI" panose="020B050204020402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and, Amira C. EOP/OMB" initials="BACE" lastIdx="1" clrIdx="0">
    <p:extLst>
      <p:ext uri="{19B8F6BF-5375-455C-9EA6-DF929625EA0E}">
        <p15:presenceInfo xmlns:p15="http://schemas.microsoft.com/office/powerpoint/2012/main" userId="Boland, Amira C. EOP/OM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628"/>
    <a:srgbClr val="151622"/>
    <a:srgbClr val="A8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73" d="100"/>
          <a:sy n="73" d="100"/>
        </p:scale>
        <p:origin x="100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commentAuthors" Target="commentAuthor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40080" y="4126230"/>
            <a:ext cx="5120640" cy="3909060"/>
          </a:xfrm>
          <a:prstGeom prst="rect">
            <a:avLst/>
          </a:prstGeom>
          <a:noFill/>
          <a:ln>
            <a:noFill/>
          </a:ln>
        </p:spPr>
        <p:txBody>
          <a:bodyPr spcFirstLastPara="1" wrap="square" lIns="86195" tIns="86195" rIns="86195" bIns="8619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f63b959ed_1_72: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f63b959ed_1_72: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299065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44477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127873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2322967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8189809f2_0_32: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8189809f2_0_32: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204125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346180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313817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174376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310273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44291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13204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239430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237735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1" i="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b="1"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144">
          <p15:clr>
            <a:srgbClr val="FA7B17"/>
          </p15:clr>
        </p15:guide>
        <p15:guide id="3" orient="horz" pos="144">
          <p15:clr>
            <a:srgbClr val="FA7B17"/>
          </p15:clr>
        </p15:guide>
        <p15:guide id="4" pos="5616">
          <p15:clr>
            <a:srgbClr val="FA7B17"/>
          </p15:clr>
        </p15:guide>
        <p15:guide id="5" orient="horz" pos="309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txBox="1">
            <a:spLocks noGrp="1"/>
          </p:cNvSpPr>
          <p:nvPr>
            <p:ph type="ctrTitle"/>
          </p:nvPr>
        </p:nvSpPr>
        <p:spPr>
          <a:xfrm>
            <a:off x="228600" y="228600"/>
            <a:ext cx="8686800" cy="1850700"/>
          </a:xfrm>
          <a:prstGeom prst="rect">
            <a:avLst/>
          </a:prstGeom>
        </p:spPr>
        <p:txBody>
          <a:bodyPr spcFirstLastPara="1" wrap="square" lIns="91425" tIns="91425" rIns="91425" bIns="91425" anchor="b" anchorCtr="0">
            <a:normAutofit/>
          </a:bodyPr>
          <a:lstStyle>
            <a:lvl1pPr lvl="0" rtl="0">
              <a:lnSpc>
                <a:spcPct val="80000"/>
              </a:lnSpc>
              <a:spcBef>
                <a:spcPts val="0"/>
              </a:spcBef>
              <a:spcAft>
                <a:spcPts val="0"/>
              </a:spcAft>
              <a:buSzPts val="5200"/>
              <a:buFont typeface="Public Sans Thin"/>
              <a:buNone/>
              <a:defRPr sz="5200" b="1" i="0">
                <a:latin typeface="Arial" panose="020B0604020202020204" pitchFamily="34" charset="0"/>
                <a:ea typeface="Arial" panose="020B0604020202020204" pitchFamily="34" charset="0"/>
                <a:cs typeface="Arial" panose="020B0604020202020204" pitchFamily="34" charset="0"/>
                <a:sym typeface="Public Sans Thin"/>
              </a:defRPr>
            </a:lvl1pPr>
            <a:lvl2pPr lvl="1" rtl="0">
              <a:spcBef>
                <a:spcPts val="0"/>
              </a:spcBef>
              <a:spcAft>
                <a:spcPts val="0"/>
              </a:spcAft>
              <a:buSzPts val="5200"/>
              <a:buFont typeface="Public Sans Thin"/>
              <a:buNone/>
              <a:defRPr sz="5200" b="0">
                <a:latin typeface="Public Sans Thin"/>
                <a:ea typeface="Public Sans Thin"/>
                <a:cs typeface="Public Sans Thin"/>
                <a:sym typeface="Public Sans Thin"/>
              </a:defRPr>
            </a:lvl2pPr>
            <a:lvl3pPr lvl="2" rtl="0">
              <a:spcBef>
                <a:spcPts val="0"/>
              </a:spcBef>
              <a:spcAft>
                <a:spcPts val="0"/>
              </a:spcAft>
              <a:buSzPts val="5200"/>
              <a:buFont typeface="Public Sans Thin"/>
              <a:buNone/>
              <a:defRPr sz="5200" b="0">
                <a:latin typeface="Public Sans Thin"/>
                <a:ea typeface="Public Sans Thin"/>
                <a:cs typeface="Public Sans Thin"/>
                <a:sym typeface="Public Sans Thin"/>
              </a:defRPr>
            </a:lvl3pPr>
            <a:lvl4pPr lvl="3" rtl="0">
              <a:spcBef>
                <a:spcPts val="0"/>
              </a:spcBef>
              <a:spcAft>
                <a:spcPts val="0"/>
              </a:spcAft>
              <a:buSzPts val="5200"/>
              <a:buFont typeface="Public Sans Thin"/>
              <a:buNone/>
              <a:defRPr sz="5200" b="0">
                <a:latin typeface="Public Sans Thin"/>
                <a:ea typeface="Public Sans Thin"/>
                <a:cs typeface="Public Sans Thin"/>
                <a:sym typeface="Public Sans Thin"/>
              </a:defRPr>
            </a:lvl4pPr>
            <a:lvl5pPr lvl="4" rtl="0">
              <a:spcBef>
                <a:spcPts val="0"/>
              </a:spcBef>
              <a:spcAft>
                <a:spcPts val="0"/>
              </a:spcAft>
              <a:buSzPts val="5200"/>
              <a:buFont typeface="Public Sans Thin"/>
              <a:buNone/>
              <a:defRPr sz="5200" b="0">
                <a:latin typeface="Public Sans Thin"/>
                <a:ea typeface="Public Sans Thin"/>
                <a:cs typeface="Public Sans Thin"/>
                <a:sym typeface="Public Sans Thin"/>
              </a:defRPr>
            </a:lvl5pPr>
            <a:lvl6pPr lvl="5" rtl="0">
              <a:spcBef>
                <a:spcPts val="0"/>
              </a:spcBef>
              <a:spcAft>
                <a:spcPts val="0"/>
              </a:spcAft>
              <a:buSzPts val="5200"/>
              <a:buFont typeface="Public Sans Thin"/>
              <a:buNone/>
              <a:defRPr sz="5200" b="0">
                <a:latin typeface="Public Sans Thin"/>
                <a:ea typeface="Public Sans Thin"/>
                <a:cs typeface="Public Sans Thin"/>
                <a:sym typeface="Public Sans Thin"/>
              </a:defRPr>
            </a:lvl6pPr>
            <a:lvl7pPr lvl="6" rtl="0">
              <a:spcBef>
                <a:spcPts val="0"/>
              </a:spcBef>
              <a:spcAft>
                <a:spcPts val="0"/>
              </a:spcAft>
              <a:buSzPts val="5200"/>
              <a:buFont typeface="Public Sans Thin"/>
              <a:buNone/>
              <a:defRPr sz="5200" b="0">
                <a:latin typeface="Public Sans Thin"/>
                <a:ea typeface="Public Sans Thin"/>
                <a:cs typeface="Public Sans Thin"/>
                <a:sym typeface="Public Sans Thin"/>
              </a:defRPr>
            </a:lvl7pPr>
            <a:lvl8pPr lvl="7" rtl="0">
              <a:spcBef>
                <a:spcPts val="0"/>
              </a:spcBef>
              <a:spcAft>
                <a:spcPts val="0"/>
              </a:spcAft>
              <a:buSzPts val="5200"/>
              <a:buFont typeface="Public Sans Thin"/>
              <a:buNone/>
              <a:defRPr sz="5200" b="0">
                <a:latin typeface="Public Sans Thin"/>
                <a:ea typeface="Public Sans Thin"/>
                <a:cs typeface="Public Sans Thin"/>
                <a:sym typeface="Public Sans Thin"/>
              </a:defRPr>
            </a:lvl8pPr>
            <a:lvl9pPr lvl="8" rtl="0">
              <a:spcBef>
                <a:spcPts val="0"/>
              </a:spcBef>
              <a:spcAft>
                <a:spcPts val="0"/>
              </a:spcAft>
              <a:buSzPts val="5200"/>
              <a:buFont typeface="Public Sans Thin"/>
              <a:buNone/>
              <a:defRPr sz="5200" b="0">
                <a:latin typeface="Public Sans Thin"/>
                <a:ea typeface="Public Sans Thin"/>
                <a:cs typeface="Public Sans Thin"/>
                <a:sym typeface="Public Sans Thin"/>
              </a:defRPr>
            </a:lvl9pPr>
          </a:lstStyle>
          <a:p>
            <a:endParaRPr dirty="0"/>
          </a:p>
        </p:txBody>
      </p:sp>
      <p:sp>
        <p:nvSpPr>
          <p:cNvPr id="16" name="Google Shape;16;p3"/>
          <p:cNvSpPr txBox="1">
            <a:spLocks noGrp="1"/>
          </p:cNvSpPr>
          <p:nvPr>
            <p:ph type="subTitle" idx="1"/>
          </p:nvPr>
        </p:nvSpPr>
        <p:spPr>
          <a:xfrm>
            <a:off x="228600" y="2119750"/>
            <a:ext cx="8603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800" b="1" i="0">
                <a:latin typeface="Arial" panose="020B0604020202020204" pitchFamily="34" charset="0"/>
                <a:cs typeface="Arial" panose="020B060402020202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Tree>
  </p:cSld>
  <p:clrMapOvr>
    <a:masterClrMapping/>
  </p:clrMapOvr>
  <p:extLst>
    <p:ext uri="{DCECCB84-F9BA-43D5-87BE-67443E8EF086}">
      <p15:sldGuideLst xmlns:p15="http://schemas.microsoft.com/office/powerpoint/2012/main">
        <p15:guide id="1" orient="horz" pos="2232">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lvl1pPr lvl="0">
              <a:spcBef>
                <a:spcPts val="0"/>
              </a:spcBef>
              <a:spcAft>
                <a:spcPts val="0"/>
              </a:spcAft>
              <a:buSzPts val="2800"/>
              <a:buNone/>
              <a:defRPr b="1" i="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7" name="Google Shape;37;p8"/>
          <p:cNvSpPr txBox="1">
            <a:spLocks noGrp="1"/>
          </p:cNvSpPr>
          <p:nvPr>
            <p:ph type="body" idx="1"/>
          </p:nvPr>
        </p:nvSpPr>
        <p:spPr>
          <a:xfrm>
            <a:off x="466025" y="1152475"/>
            <a:ext cx="83664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b="0" i="0">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8" name="Google Shape;38;p8"/>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8"/>
          <p:cNvSpPr/>
          <p:nvPr/>
        </p:nvSpPr>
        <p:spPr>
          <a:xfrm>
            <a:off x="0" y="0"/>
            <a:ext cx="233100" cy="874800"/>
          </a:xfrm>
          <a:prstGeom prst="rect">
            <a:avLst/>
          </a:prstGeom>
          <a:solidFill>
            <a:srgbClr val="A8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8475" y="4814100"/>
            <a:ext cx="7296600" cy="100800"/>
          </a:xfrm>
          <a:prstGeom prst="rect">
            <a:avLst/>
          </a:prstGeom>
          <a:solidFill>
            <a:srgbClr val="F1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a:off x="-8475" y="4641100"/>
            <a:ext cx="6274800" cy="100800"/>
          </a:xfrm>
          <a:prstGeom prst="rect">
            <a:avLst/>
          </a:prstGeom>
          <a:solidFill>
            <a:srgbClr val="F1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55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228600" y="445025"/>
            <a:ext cx="86037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i="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51" name="Google Shape;51;p10"/>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1" i="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60" name="Google Shape;60;p12"/>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1">
  <p:cSld name="Section header 2 1">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0" y="0"/>
            <a:ext cx="9144000" cy="5143487"/>
          </a:xfrm>
          <a:prstGeom prst="rect">
            <a:avLst/>
          </a:prstGeom>
          <a:noFill/>
          <a:ln>
            <a:noFill/>
          </a:ln>
        </p:spPr>
      </p:pic>
      <p:sp>
        <p:nvSpPr>
          <p:cNvPr id="29" name="Google Shape;29;p6"/>
          <p:cNvSpPr txBox="1">
            <a:spLocks noGrp="1"/>
          </p:cNvSpPr>
          <p:nvPr>
            <p:ph type="title"/>
          </p:nvPr>
        </p:nvSpPr>
        <p:spPr>
          <a:xfrm>
            <a:off x="228600" y="2150850"/>
            <a:ext cx="86868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500"/>
              <a:buNone/>
              <a:defRPr sz="4500" b="1" i="0">
                <a:latin typeface="Arial" panose="020B0604020202020204" pitchFamily="34" charset="0"/>
                <a:cs typeface="Arial" panose="020B0604020202020204" pitchFamily="34" charset="0"/>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dirty="0"/>
          </a:p>
        </p:txBody>
      </p:sp>
      <p:sp>
        <p:nvSpPr>
          <p:cNvPr id="30" name="Google Shape;30;p6"/>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rotWithShape="1">
          <a:blip r:embed="rId3">
            <a:alphaModFix/>
          </a:blip>
          <a:srcRect/>
          <a:stretch/>
        </p:blipFill>
        <p:spPr>
          <a:xfrm>
            <a:off x="7502075" y="4384462"/>
            <a:ext cx="1337125" cy="454238"/>
          </a:xfrm>
          <a:prstGeom prst="rect">
            <a:avLst/>
          </a:prstGeom>
          <a:noFill/>
          <a:ln>
            <a:noFill/>
          </a:ln>
        </p:spPr>
      </p:pic>
    </p:spTree>
    <p:extLst>
      <p:ext uri="{BB962C8B-B14F-4D97-AF65-F5344CB8AC3E}">
        <p14:creationId xmlns:p14="http://schemas.microsoft.com/office/powerpoint/2010/main" val="1430450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445025"/>
            <a:ext cx="86037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51622"/>
              </a:buClr>
              <a:buSzPts val="2800"/>
              <a:buFont typeface="Public Sans"/>
              <a:buNone/>
              <a:defRPr sz="2800" b="1">
                <a:solidFill>
                  <a:srgbClr val="151622"/>
                </a:solidFill>
                <a:latin typeface="Public Sans"/>
                <a:ea typeface="Public Sans"/>
                <a:cs typeface="Public Sans"/>
                <a:sym typeface="Public Sans"/>
              </a:defRPr>
            </a:lvl1pPr>
            <a:lvl2pPr lvl="1">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2pPr>
            <a:lvl3pPr lvl="2">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3pPr>
            <a:lvl4pPr lvl="3">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4pPr>
            <a:lvl5pPr lvl="4">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5pPr>
            <a:lvl6pPr lvl="5">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6pPr>
            <a:lvl7pPr lvl="6">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7pPr>
            <a:lvl8pPr lvl="7">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8pPr>
            <a:lvl9pPr lvl="8">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9pPr>
          </a:lstStyle>
          <a:p>
            <a:endParaRPr dirty="0"/>
          </a:p>
        </p:txBody>
      </p:sp>
      <p:sp>
        <p:nvSpPr>
          <p:cNvPr id="7" name="Google Shape;7;p1"/>
          <p:cNvSpPr txBox="1">
            <a:spLocks noGrp="1"/>
          </p:cNvSpPr>
          <p:nvPr>
            <p:ph type="body" idx="1"/>
          </p:nvPr>
        </p:nvSpPr>
        <p:spPr>
          <a:xfrm>
            <a:off x="228600" y="1152475"/>
            <a:ext cx="86037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151622"/>
              </a:buClr>
              <a:buSzPts val="1800"/>
              <a:buFont typeface="Public Sans"/>
              <a:buChar char="●"/>
              <a:defRPr sz="1800">
                <a:solidFill>
                  <a:srgbClr val="151622"/>
                </a:solidFill>
                <a:latin typeface="Public Sans"/>
                <a:ea typeface="Public Sans"/>
                <a:cs typeface="Public Sans"/>
                <a:sym typeface="Public Sans"/>
              </a:defRPr>
            </a:lvl1pPr>
            <a:lvl2pPr marL="914400" lvl="1"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2pPr>
            <a:lvl3pPr marL="1371600" lvl="2"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3pPr>
            <a:lvl4pPr marL="1828800" lvl="3"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4pPr>
            <a:lvl5pPr marL="2286000" lvl="4"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5pPr>
            <a:lvl6pPr marL="2743200" lvl="5"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6pPr>
            <a:lvl7pPr marL="3200400" lvl="6"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7pPr>
            <a:lvl8pPr marL="3657600" lvl="7"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8pPr>
            <a:lvl9pPr marL="4114800" lvl="8"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9pPr>
          </a:lstStyle>
          <a:p>
            <a:endParaRPr dirty="0"/>
          </a:p>
        </p:txBody>
      </p:sp>
      <p:sp>
        <p:nvSpPr>
          <p:cNvPr id="8" name="Google Shape;8;p1"/>
          <p:cNvSpPr txBox="1">
            <a:spLocks noGrp="1"/>
          </p:cNvSpPr>
          <p:nvPr>
            <p:ph type="sldNum" idx="12"/>
          </p:nvPr>
        </p:nvSpPr>
        <p:spPr>
          <a:xfrm>
            <a:off x="8519108" y="3301992"/>
            <a:ext cx="548700" cy="393600"/>
          </a:xfrm>
          <a:prstGeom prst="rect">
            <a:avLst/>
          </a:prstGeom>
          <a:noFill/>
          <a:ln>
            <a:noFill/>
          </a:ln>
        </p:spPr>
        <p:txBody>
          <a:bodyPr spcFirstLastPara="1" wrap="square" lIns="0" tIns="0" rIns="0" bIns="0" anchor="ctr" anchorCtr="0">
            <a:normAutofit/>
          </a:bodyPr>
          <a:lstStyle>
            <a:lvl1pPr lvl="0" algn="r" rtl="0">
              <a:buNone/>
              <a:defRPr sz="1000" b="1">
                <a:solidFill>
                  <a:schemeClr val="dk2"/>
                </a:solidFill>
                <a:latin typeface="Public Sans"/>
                <a:ea typeface="Public Sans"/>
                <a:cs typeface="Public Sans"/>
                <a:sym typeface="Public Sans"/>
              </a:defRPr>
            </a:lvl1pPr>
            <a:lvl2pPr lvl="1" algn="r" rtl="0">
              <a:buNone/>
              <a:defRPr sz="1000" b="1">
                <a:solidFill>
                  <a:schemeClr val="dk2"/>
                </a:solidFill>
                <a:latin typeface="Public Sans"/>
                <a:ea typeface="Public Sans"/>
                <a:cs typeface="Public Sans"/>
                <a:sym typeface="Public Sans"/>
              </a:defRPr>
            </a:lvl2pPr>
            <a:lvl3pPr lvl="2" algn="r" rtl="0">
              <a:buNone/>
              <a:defRPr sz="1000" b="1">
                <a:solidFill>
                  <a:schemeClr val="dk2"/>
                </a:solidFill>
                <a:latin typeface="Public Sans"/>
                <a:ea typeface="Public Sans"/>
                <a:cs typeface="Public Sans"/>
                <a:sym typeface="Public Sans"/>
              </a:defRPr>
            </a:lvl3pPr>
            <a:lvl4pPr lvl="3" algn="r" rtl="0">
              <a:buNone/>
              <a:defRPr sz="1000" b="1">
                <a:solidFill>
                  <a:schemeClr val="dk2"/>
                </a:solidFill>
                <a:latin typeface="Public Sans"/>
                <a:ea typeface="Public Sans"/>
                <a:cs typeface="Public Sans"/>
                <a:sym typeface="Public Sans"/>
              </a:defRPr>
            </a:lvl4pPr>
            <a:lvl5pPr lvl="4" algn="r" rtl="0">
              <a:buNone/>
              <a:defRPr sz="1000" b="1">
                <a:solidFill>
                  <a:schemeClr val="dk2"/>
                </a:solidFill>
                <a:latin typeface="Public Sans"/>
                <a:ea typeface="Public Sans"/>
                <a:cs typeface="Public Sans"/>
                <a:sym typeface="Public Sans"/>
              </a:defRPr>
            </a:lvl5pPr>
            <a:lvl6pPr lvl="5" algn="r" rtl="0">
              <a:buNone/>
              <a:defRPr sz="1000" b="1">
                <a:solidFill>
                  <a:schemeClr val="dk2"/>
                </a:solidFill>
                <a:latin typeface="Public Sans"/>
                <a:ea typeface="Public Sans"/>
                <a:cs typeface="Public Sans"/>
                <a:sym typeface="Public Sans"/>
              </a:defRPr>
            </a:lvl6pPr>
            <a:lvl7pPr lvl="6" algn="r" rtl="0">
              <a:buNone/>
              <a:defRPr sz="1000" b="1">
                <a:solidFill>
                  <a:schemeClr val="dk2"/>
                </a:solidFill>
                <a:latin typeface="Public Sans"/>
                <a:ea typeface="Public Sans"/>
                <a:cs typeface="Public Sans"/>
                <a:sym typeface="Public Sans"/>
              </a:defRPr>
            </a:lvl7pPr>
            <a:lvl8pPr lvl="7" algn="r" rtl="0">
              <a:buNone/>
              <a:defRPr sz="1000" b="1">
                <a:solidFill>
                  <a:schemeClr val="dk2"/>
                </a:solidFill>
                <a:latin typeface="Public Sans"/>
                <a:ea typeface="Public Sans"/>
                <a:cs typeface="Public Sans"/>
                <a:sym typeface="Public Sans"/>
              </a:defRPr>
            </a:lvl8pPr>
            <a:lvl9pPr lvl="8" algn="r" rtl="0">
              <a:buNone/>
              <a:defRPr sz="1000" b="1">
                <a:solidFill>
                  <a:schemeClr val="dk2"/>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58"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EA4335"/>
          </p15:clr>
        </p15:guide>
        <p15:guide id="2" pos="5616">
          <p15:clr>
            <a:srgbClr val="EA4335"/>
          </p15:clr>
        </p15:guide>
        <p15:guide id="3" orient="horz" pos="144">
          <p15:clr>
            <a:srgbClr val="EA4335"/>
          </p15:clr>
        </p15:guide>
        <p15:guide id="4" orient="horz" pos="3096">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performance.gov/cx/executive-order/"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doimspp.sharepoint.com/:b:/s/PEB-ProgramEngagementsBranch/EWTtNy6MPg9LpkVv6ur1d8sByxWMxwgI7TFUcmKexo3q5w?e=Fqh3S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fws.gov/urban/soe.ph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228600" y="419672"/>
            <a:ext cx="8686800" cy="1747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4800" dirty="0"/>
              <a:t>FY23 CX Action Plan</a:t>
            </a:r>
            <a:br>
              <a:rPr lang="en-US" sz="4800" b="1" dirty="0">
                <a:latin typeface="Arial" panose="020B0604020202020204" pitchFamily="34" charset="0"/>
                <a:cs typeface="Arial" panose="020B0604020202020204" pitchFamily="34" charset="0"/>
              </a:rPr>
            </a:br>
            <a:r>
              <a:rPr lang="en-US" sz="4000" b="0" dirty="0">
                <a:solidFill>
                  <a:srgbClr val="E42628"/>
                </a:solidFill>
              </a:rPr>
              <a:t>U.S. Fish and Wildlife Service</a:t>
            </a:r>
            <a:br>
              <a:rPr lang="en-US" sz="4000" b="0" dirty="0">
                <a:latin typeface="Arial" panose="020B0604020202020204" pitchFamily="34" charset="0"/>
                <a:cs typeface="Arial" panose="020B0604020202020204" pitchFamily="34" charset="0"/>
              </a:rPr>
            </a:br>
            <a:r>
              <a:rPr lang="en-US" sz="3200" b="0" dirty="0">
                <a:solidFill>
                  <a:schemeClr val="bg2"/>
                </a:solidFill>
                <a:latin typeface="Arial" panose="020B0604020202020204" pitchFamily="34" charset="0"/>
                <a:cs typeface="Arial" panose="020B0604020202020204" pitchFamily="34" charset="0"/>
              </a:rPr>
              <a:t>Department of Interior</a:t>
            </a:r>
            <a:endParaRPr sz="4000" b="0" dirty="0">
              <a:solidFill>
                <a:schemeClr val="bg2"/>
              </a:solidFill>
              <a:latin typeface="Arial" panose="020B0604020202020204" pitchFamily="34" charset="0"/>
              <a:cs typeface="Arial" panose="020B0604020202020204" pitchFamily="34" charset="0"/>
            </a:endParaRPr>
          </a:p>
        </p:txBody>
      </p:sp>
      <p:sp>
        <p:nvSpPr>
          <p:cNvPr id="86" name="Google Shape;86;p18"/>
          <p:cNvSpPr txBox="1"/>
          <p:nvPr/>
        </p:nvSpPr>
        <p:spPr>
          <a:xfrm>
            <a:off x="7007870" y="2682048"/>
            <a:ext cx="1907530" cy="65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33"/>
              <a:buNone/>
            </a:pPr>
            <a:r>
              <a:rPr lang="en-US" sz="981" dirty="0"/>
              <a:t>Completed Summer 2021</a:t>
            </a:r>
          </a:p>
          <a:p>
            <a:pPr marL="0" lvl="0" indent="0" algn="l" rtl="0">
              <a:lnSpc>
                <a:spcPct val="100000"/>
              </a:lnSpc>
              <a:spcBef>
                <a:spcPts val="0"/>
              </a:spcBef>
              <a:spcAft>
                <a:spcPts val="0"/>
              </a:spcAft>
              <a:buSzPts val="533"/>
              <a:buNone/>
            </a:pPr>
            <a:endParaRPr sz="981" dirty="0"/>
          </a:p>
        </p:txBody>
      </p:sp>
      <p:cxnSp>
        <p:nvCxnSpPr>
          <p:cNvPr id="87" name="Google Shape;87;p18"/>
          <p:cNvCxnSpPr/>
          <p:nvPr/>
        </p:nvCxnSpPr>
        <p:spPr>
          <a:xfrm>
            <a:off x="6887729" y="2439950"/>
            <a:ext cx="0" cy="1344600"/>
          </a:xfrm>
          <a:prstGeom prst="straightConnector1">
            <a:avLst/>
          </a:prstGeom>
          <a:noFill/>
          <a:ln w="19050" cap="flat" cmpd="sng">
            <a:solidFill>
              <a:srgbClr val="F1F3F6"/>
            </a:solidFill>
            <a:prstDash val="solid"/>
            <a:round/>
            <a:headEnd type="none" w="med" len="med"/>
            <a:tailEnd type="none" w="med" len="med"/>
          </a:ln>
        </p:spPr>
      </p:cxnSp>
      <p:pic>
        <p:nvPicPr>
          <p:cNvPr id="6" name="Google Shape;94;p1">
            <a:extLst>
              <a:ext uri="{FF2B5EF4-FFF2-40B4-BE49-F238E27FC236}">
                <a16:creationId xmlns:a16="http://schemas.microsoft.com/office/drawing/2014/main" id="{8D6FB58A-AD35-48E3-A83A-4E829B2D0887}"/>
              </a:ext>
            </a:extLst>
          </p:cNvPr>
          <p:cNvPicPr preferRelativeResize="0"/>
          <p:nvPr/>
        </p:nvPicPr>
        <p:blipFill rotWithShape="1">
          <a:blip r:embed="rId3">
            <a:alphaModFix/>
          </a:blip>
          <a:srcRect r="48780"/>
          <a:stretch/>
        </p:blipFill>
        <p:spPr>
          <a:xfrm>
            <a:off x="7007869" y="3112250"/>
            <a:ext cx="1517375" cy="514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sz="2000" dirty="0"/>
              <a:t>FY22 Commit to Action: Launch of New Website (fws.gov)</a:t>
            </a:r>
            <a:endParaRPr sz="2000"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47500" lnSpcReduction="20000"/>
          </a:bodyPr>
          <a:lstStyle/>
          <a:p>
            <a:pPr marL="114300" indent="0">
              <a:buSzPct val="75000"/>
              <a:buNone/>
            </a:pPr>
            <a:r>
              <a:rPr lang="en-US" sz="16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lgn="l" rtl="0" fontAlgn="base">
              <a:buNone/>
            </a:pPr>
            <a:r>
              <a:rPr lang="en-US" sz="1400" dirty="0">
                <a:solidFill>
                  <a:srgbClr val="000000"/>
                </a:solidFill>
                <a:latin typeface="Franklin Gothic Book" panose="020B0503020102020204" pitchFamily="34" charset="0"/>
              </a:rPr>
              <a:t>Information delivery that facilitate a host of services ranging from simple school report on an endangered species to trip planning to grant application to simply contacting a nearby field office by phone or email. </a:t>
            </a:r>
            <a:endParaRPr lang="en-US" sz="1400" dirty="0">
              <a:latin typeface="Segoe UI" panose="020B0502040204020203" pitchFamily="34" charset="0"/>
              <a:cs typeface="Segoe UI" panose="020B0502040204020203" pitchFamily="34" charset="0"/>
            </a:endParaRPr>
          </a:p>
          <a:p>
            <a:pPr marL="114300" indent="0">
              <a:lnSpc>
                <a:spcPct val="114999"/>
              </a:lnSpc>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6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400" dirty="0">
                <a:latin typeface="Segoe UI" panose="020B0502040204020203" pitchFamily="34" charset="0"/>
                <a:cs typeface="Segoe UI" panose="020B0502040204020203" pitchFamily="34" charset="0"/>
              </a:rPr>
              <a:t>Our website receives over a 100 million views annually and is the primary customer service delivery platform for the U.S. Fish and Wildlife Service.  It does not to adhere to any modern standards for accessibility, search engine optimization, or search. Site visitor regularly encounter outdated information, broken links, inaccessible content and non-sensical overwhelming site navigation. </a:t>
            </a:r>
            <a:br>
              <a:rPr lang="en-US" sz="1400" dirty="0">
                <a:latin typeface="Segoe UI" panose="020B0502040204020203" pitchFamily="34" charset="0"/>
                <a:cs typeface="Segoe UI" panose="020B0502040204020203" pitchFamily="34" charset="0"/>
              </a:rPr>
            </a:br>
            <a:endParaRPr lang="en-US" sz="1600" dirty="0">
              <a:latin typeface="Segoe UI" panose="020B0502040204020203" pitchFamily="34" charset="0"/>
              <a:cs typeface="Segoe UI" panose="020B0502040204020203" pitchFamily="34" charset="0"/>
            </a:endParaRPr>
          </a:p>
          <a:p>
            <a:pPr marL="114300" indent="0">
              <a:buSzPct val="75000"/>
              <a:buNone/>
            </a:pPr>
            <a:r>
              <a:rPr lang="en-US" sz="16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400" dirty="0">
                <a:latin typeface="Segoe UI" panose="020B0502040204020203" pitchFamily="34" charset="0"/>
                <a:cs typeface="Segoe UI" panose="020B0502040204020203" pitchFamily="34" charset="0"/>
              </a:rPr>
              <a:t>Information Resources and Technology and External Affairs with content migration support from the National Wildlife Refuge System, Division of Visitor Services and Communications</a:t>
            </a:r>
          </a:p>
          <a:p>
            <a:pPr marL="114300" indent="0">
              <a:buSzPct val="75000"/>
              <a:buNone/>
            </a:pPr>
            <a:endParaRPr lang="en-US" sz="16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600" b="1" dirty="0">
                <a:solidFill>
                  <a:srgbClr val="E42628"/>
                </a:solidFill>
                <a:latin typeface="Segoe UI" panose="020B0502040204020203" pitchFamily="34" charset="0"/>
                <a:cs typeface="Segoe UI" panose="020B0502040204020203" pitchFamily="34" charset="0"/>
              </a:rPr>
              <a:t>What action(s) / deliverables / milestones will you take / hit between Oct. 1, ‘21 – Sept. 30, ‘22?</a:t>
            </a:r>
          </a:p>
          <a:p>
            <a:pPr>
              <a:buSzPct val="75000"/>
            </a:pPr>
            <a:r>
              <a:rPr lang="en-US" sz="1400" dirty="0">
                <a:latin typeface="Segoe UI" panose="020B0502040204020203" pitchFamily="34" charset="0"/>
                <a:cs typeface="Segoe UI" panose="020B0502040204020203" pitchFamily="34" charset="0"/>
              </a:rPr>
              <a:t>Secure and migrate to new cloud provider</a:t>
            </a:r>
          </a:p>
          <a:p>
            <a:pPr>
              <a:buSzPct val="75000"/>
            </a:pPr>
            <a:r>
              <a:rPr lang="en-US" sz="1400" dirty="0">
                <a:latin typeface="Segoe UI" panose="020B0502040204020203" pitchFamily="34" charset="0"/>
                <a:cs typeface="Segoe UI" panose="020B0502040204020203" pitchFamily="34" charset="0"/>
              </a:rPr>
              <a:t>Series of content migration sprints to update outdated content, and consolidate into more user-friendly searchable interface. </a:t>
            </a:r>
          </a:p>
          <a:p>
            <a:pPr>
              <a:buSzPct val="75000"/>
            </a:pPr>
            <a:r>
              <a:rPr lang="en-US" sz="1400" dirty="0">
                <a:latin typeface="Segoe UI" panose="020B0502040204020203" pitchFamily="34" charset="0"/>
                <a:cs typeface="Segoe UI" panose="020B0502040204020203" pitchFamily="34" charset="0"/>
              </a:rPr>
              <a:t>Consolidate image management to serve public domain photos and documents for research, media and the public</a:t>
            </a:r>
          </a:p>
          <a:p>
            <a:pPr>
              <a:buSzPct val="75000"/>
            </a:pPr>
            <a:r>
              <a:rPr lang="en-US" sz="1400" dirty="0">
                <a:latin typeface="Segoe UI" panose="020B0502040204020203" pitchFamily="34" charset="0"/>
                <a:cs typeface="Segoe UI" panose="020B0502040204020203" pitchFamily="34" charset="0"/>
              </a:rPr>
              <a:t>Integrate Touchpoint CX feedback form and CX standard question across the site</a:t>
            </a:r>
          </a:p>
          <a:p>
            <a:pPr>
              <a:buSzPct val="75000"/>
            </a:pPr>
            <a:r>
              <a:rPr lang="en-US" sz="1400" dirty="0">
                <a:latin typeface="Segoe UI" panose="020B0502040204020203" pitchFamily="34" charset="0"/>
                <a:cs typeface="Segoe UI" panose="020B0502040204020203" pitchFamily="34" charset="0"/>
              </a:rPr>
              <a:t>Rigorous Use testing and fine tuning </a:t>
            </a:r>
          </a:p>
          <a:p>
            <a:pPr>
              <a:buSzPct val="75000"/>
            </a:pPr>
            <a:r>
              <a:rPr lang="en-US" sz="1400" dirty="0">
                <a:latin typeface="Segoe UI" panose="020B0502040204020203" pitchFamily="34" charset="0"/>
                <a:cs typeface="Segoe UI" panose="020B0502040204020203" pitchFamily="34" charset="0"/>
              </a:rPr>
              <a:t>Launch Site in alignment with 21st Century Integrated Digital Experience Act (IDEA) </a:t>
            </a:r>
          </a:p>
          <a:p>
            <a:pPr marL="114300" indent="0">
              <a:buSzPct val="75000"/>
              <a:buNone/>
            </a:pPr>
            <a:endParaRPr lang="en-US" sz="1600" dirty="0">
              <a:latin typeface="Segoe UI" panose="020B0502040204020203" pitchFamily="34" charset="0"/>
              <a:cs typeface="Segoe UI" panose="020B0502040204020203" pitchFamily="34" charset="0"/>
            </a:endParaRPr>
          </a:p>
          <a:p>
            <a:pPr marL="114300" indent="0">
              <a:buSzPct val="75000"/>
              <a:buNone/>
            </a:pPr>
            <a:r>
              <a:rPr lang="en-US" sz="16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a:buSzPct val="75000"/>
            </a:pPr>
            <a:r>
              <a:rPr lang="en-US" sz="1400" dirty="0">
                <a:latin typeface="Segoe UI" panose="020B0502040204020203" pitchFamily="34" charset="0"/>
                <a:cs typeface="Segoe UI" panose="020B0502040204020203" pitchFamily="34" charset="0"/>
              </a:rPr>
              <a:t>Web traffic increase</a:t>
            </a:r>
          </a:p>
          <a:p>
            <a:pPr>
              <a:buSzPct val="75000"/>
            </a:pPr>
            <a:r>
              <a:rPr lang="en-US" sz="1400" dirty="0">
                <a:latin typeface="Segoe UI" panose="020B0502040204020203" pitchFamily="34" charset="0"/>
                <a:cs typeface="Segoe UI" panose="020B0502040204020203" pitchFamily="34" charset="0"/>
              </a:rPr>
              <a:t>Customer feedback and response forms</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6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400" dirty="0">
                <a:latin typeface="Segoe UI" panose="020B0502040204020203" pitchFamily="34" charset="0"/>
                <a:cs typeface="Segoe UI" panose="020B0502040204020203" pitchFamily="34" charset="0"/>
              </a:rPr>
              <a:t>This project has been ongoing for seven years and we finally have a launch date set for FY22. The heavy lift during the last push will be content migration which is happening through a coordinated effort that touches all levels of the organization.   Once the site is launched, we will need to ensure we are getting customer feedback to continually make improvements. </a:t>
            </a:r>
            <a:endParaRPr lang="en-US" sz="1600" dirty="0">
              <a:latin typeface="Segoe UI" panose="020B0502040204020203" pitchFamily="34" charset="0"/>
              <a:cs typeface="Segoe UI" panose="020B0502040204020203" pitchFamily="34" charset="0"/>
            </a:endParaRP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4306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sz="2000" dirty="0"/>
              <a:t>FY22 Commit to Action: Reduce Skills Barriers to Recreational Access Near Urban National Wildlife Refuges</a:t>
            </a:r>
            <a:endParaRPr sz="2000"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77500" lnSpcReduction="20000"/>
          </a:bodyPr>
          <a:lstStyle/>
          <a:p>
            <a:pPr marL="114300" indent="0">
              <a:buSzPct val="75000"/>
              <a:buNone/>
            </a:pPr>
            <a:r>
              <a:rPr lang="en-US" sz="10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lgn="l" rtl="0" fontAlgn="base">
              <a:buNone/>
            </a:pPr>
            <a:r>
              <a:rPr lang="en-US" sz="1000" dirty="0">
                <a:latin typeface="Segoe UI" panose="020B0502040204020203" pitchFamily="34" charset="0"/>
                <a:cs typeface="Segoe UI" panose="020B0502040204020203" pitchFamily="34" charset="0"/>
              </a:rPr>
              <a:t>Overcoming skills barriers that young adults in urban areas might have related to participation in priority public uses on national wildlife refuges: wildlife viewing, fishing, photography, hunting and participating in guided education or nature program. This need will be addressed through outdoor skills programming that centers on offering mentored and repeated touchpoints to increase the chance of life-long adoption. </a:t>
            </a:r>
          </a:p>
          <a:p>
            <a:pPr marL="114300" indent="0" rtl="0">
              <a:spcBef>
                <a:spcPts val="0"/>
              </a:spcBef>
              <a:spcAft>
                <a:spcPts val="0"/>
              </a:spcAft>
              <a:buNone/>
            </a:pPr>
            <a:endParaRPr lang="en-US" sz="1000" i="0" u="none" strike="noStrike" dirty="0">
              <a:solidFill>
                <a:srgbClr val="000000"/>
              </a:solidFill>
              <a:latin typeface="Roboto" panose="02000000000000000000" pitchFamily="2" charset="0"/>
            </a:endParaRPr>
          </a:p>
          <a:p>
            <a:pPr marL="114300" indent="0" rtl="0">
              <a:spcBef>
                <a:spcPts val="0"/>
              </a:spcBef>
              <a:spcAft>
                <a:spcPts val="0"/>
              </a:spcAft>
              <a:buNone/>
            </a:pPr>
            <a:r>
              <a:rPr lang="en-US" sz="1000" dirty="0">
                <a:latin typeface="Segoe UI" panose="020B0502040204020203" pitchFamily="34" charset="0"/>
                <a:cs typeface="Segoe UI" panose="020B0502040204020203" pitchFamily="34" charset="0"/>
              </a:rPr>
              <a:t>We define outdoor skills centers as places that provide the skills, equipment, and social structure for participants to learn new skills and eventually adopt and enjoy outdoor recreation activities independently. Centers offer repeatable outdoor opportunities and the resources to learn new things. </a:t>
            </a:r>
            <a:br>
              <a:rPr lang="en-US" sz="1000" dirty="0"/>
            </a:br>
            <a:endParaRPr lang="en-US" sz="1000" dirty="0">
              <a:latin typeface="Segoe UI" panose="020B0502040204020203" pitchFamily="34" charset="0"/>
              <a:cs typeface="Segoe UI" panose="020B0502040204020203" pitchFamily="34" charset="0"/>
            </a:endParaRPr>
          </a:p>
          <a:p>
            <a:pPr marL="114300" indent="0" algn="l" rtl="0" fontAlgn="base">
              <a:buNone/>
            </a:pPr>
            <a:endParaRPr lang="en-US" sz="1000" i="0" u="none" strike="noStrike" dirty="0">
              <a:solidFill>
                <a:srgbClr val="000000"/>
              </a:solidFill>
              <a:effectLst/>
              <a:latin typeface="Franklin Gothic Book" panose="020B0503020102020204" pitchFamily="34" charset="0"/>
            </a:endParaRPr>
          </a:p>
          <a:p>
            <a:pPr marL="114300" indent="0" algn="l" rtl="0" fontAlgn="base">
              <a:buNone/>
            </a:pPr>
            <a:r>
              <a:rPr lang="en-US" sz="1000" b="1" dirty="0">
                <a:solidFill>
                  <a:srgbClr val="E42628"/>
                </a:solidFill>
                <a:latin typeface="Segoe UI" panose="020B0502040204020203" pitchFamily="34" charset="0"/>
                <a:cs typeface="Segoe UI" panose="020B0502040204020203" pitchFamily="34" charset="0"/>
              </a:rPr>
              <a:t>Why is this a priority?</a:t>
            </a:r>
          </a:p>
          <a:p>
            <a:pPr marL="114300" indent="0" rtl="0">
              <a:spcBef>
                <a:spcPts val="0"/>
              </a:spcBef>
              <a:spcAft>
                <a:spcPts val="0"/>
              </a:spcAft>
              <a:buNone/>
            </a:pPr>
            <a:r>
              <a:rPr lang="en-US" sz="1000" dirty="0">
                <a:latin typeface="Segoe UI" panose="020B0502040204020203" pitchFamily="34" charset="0"/>
                <a:cs typeface="Segoe UI" panose="020B0502040204020203" pitchFamily="34" charset="0"/>
              </a:rPr>
              <a:t>Through Administration’s Racial Equity initiatives, we want to dismantle barriers to participation in outdoor recreation by under-represented communities. </a:t>
            </a:r>
          </a:p>
          <a:p>
            <a:pPr marL="114300" indent="0" rtl="0">
              <a:spcBef>
                <a:spcPts val="0"/>
              </a:spcBef>
              <a:spcAft>
                <a:spcPts val="0"/>
              </a:spcAft>
              <a:buNone/>
            </a:pPr>
            <a:endParaRPr lang="en-US" sz="1000" dirty="0">
              <a:solidFill>
                <a:srgbClr val="000000"/>
              </a:solidFill>
              <a:latin typeface="Roboto" panose="02000000000000000000" pitchFamily="2" charset="0"/>
              <a:cs typeface="Segoe UI" panose="020B0502040204020203" pitchFamily="34" charset="0"/>
            </a:endParaRPr>
          </a:p>
          <a:p>
            <a:pPr marL="114300" indent="0" rtl="0">
              <a:spcBef>
                <a:spcPts val="0"/>
              </a:spcBef>
              <a:spcAft>
                <a:spcPts val="0"/>
              </a:spcAft>
              <a:buNone/>
            </a:pPr>
            <a:endParaRPr lang="en-US" sz="1000" dirty="0">
              <a:solidFill>
                <a:srgbClr val="E42628"/>
              </a:solidFill>
              <a:latin typeface="Segoe UI" panose="020B0502040204020203" pitchFamily="34" charset="0"/>
              <a:cs typeface="Segoe UI" panose="020B0502040204020203" pitchFamily="34" charset="0"/>
            </a:endParaRPr>
          </a:p>
          <a:p>
            <a:pPr marL="114300" indent="0" rtl="0">
              <a:spcBef>
                <a:spcPts val="0"/>
              </a:spcBef>
              <a:spcAft>
                <a:spcPts val="0"/>
              </a:spcAft>
              <a:buNone/>
            </a:pPr>
            <a:r>
              <a:rPr lang="en-US" sz="10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000" dirty="0">
                <a:latin typeface="Segoe UI" panose="020B0502040204020203" pitchFamily="34" charset="0"/>
                <a:cs typeface="Segoe UI" panose="020B0502040204020203" pitchFamily="34" charset="0"/>
              </a:rPr>
              <a:t>The National Wildlife Refuge System Division of Visitor Services and Communications and Infrastructure Management</a:t>
            </a:r>
          </a:p>
          <a:p>
            <a:pPr marL="114300" indent="0">
              <a:buSzPct val="75000"/>
              <a:buNone/>
            </a:pPr>
            <a:endParaRPr lang="en-US" sz="10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000" b="1" dirty="0">
                <a:solidFill>
                  <a:srgbClr val="E42628"/>
                </a:solidFill>
                <a:latin typeface="Segoe UI" panose="020B0502040204020203" pitchFamily="34" charset="0"/>
                <a:cs typeface="Segoe UI" panose="020B0502040204020203" pitchFamily="34" charset="0"/>
              </a:rPr>
              <a:t>What action(s) / deliverables / milestones will you take / hit between Oct. 1, ‘21 – Sept. 30, ‘22?</a:t>
            </a:r>
          </a:p>
          <a:p>
            <a:pPr>
              <a:buSzPct val="75000"/>
            </a:pPr>
            <a:r>
              <a:rPr lang="en-US" sz="1000" dirty="0">
                <a:latin typeface="Segoe UI" panose="020B0502040204020203" pitchFamily="34" charset="0"/>
                <a:cs typeface="Segoe UI" panose="020B0502040204020203" pitchFamily="34" charset="0"/>
              </a:rPr>
              <a:t>Conduct inventory and assessment of outdoor skills programming with the FWS</a:t>
            </a:r>
          </a:p>
          <a:p>
            <a:pPr>
              <a:buSzPct val="75000"/>
            </a:pPr>
            <a:r>
              <a:rPr lang="en-US" sz="1000" dirty="0">
                <a:latin typeface="Segoe UI" panose="020B0502040204020203" pitchFamily="34" charset="0"/>
                <a:cs typeface="Segoe UI" panose="020B0502040204020203" pitchFamily="34" charset="0"/>
              </a:rPr>
              <a:t>Design Framework for Success and best practices</a:t>
            </a:r>
          </a:p>
          <a:p>
            <a:pPr>
              <a:buSzPct val="75000"/>
            </a:pPr>
            <a:r>
              <a:rPr lang="en-US" sz="1000" dirty="0">
                <a:latin typeface="Segoe UI" panose="020B0502040204020203" pitchFamily="34" charset="0"/>
                <a:cs typeface="Segoe UI" panose="020B0502040204020203" pitchFamily="34" charset="0"/>
              </a:rPr>
              <a:t>Pilot framework and associated activities at 10-20 urban national wildlife serving marginalized communities. </a:t>
            </a:r>
          </a:p>
          <a:p>
            <a:pPr marL="114300" indent="0">
              <a:buSzPct val="75000"/>
              <a:buNone/>
            </a:pPr>
            <a:endParaRPr lang="en-US" sz="1000" dirty="0">
              <a:latin typeface="Segoe UI" panose="020B0502040204020203" pitchFamily="34" charset="0"/>
              <a:cs typeface="Segoe UI" panose="020B0502040204020203" pitchFamily="34" charset="0"/>
            </a:endParaRPr>
          </a:p>
          <a:p>
            <a:pPr marL="114300" indent="0">
              <a:buSzPct val="75000"/>
              <a:buNone/>
            </a:pPr>
            <a:r>
              <a:rPr lang="en-US" sz="10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a:buSzPct val="75000"/>
            </a:pPr>
            <a:r>
              <a:rPr lang="en-US" sz="1000" dirty="0">
                <a:solidFill>
                  <a:schemeClr val="tx1"/>
                </a:solidFill>
                <a:latin typeface="Segoe UI" panose="020B0502040204020203" pitchFamily="34" charset="0"/>
                <a:cs typeface="Segoe UI" panose="020B0502040204020203" pitchFamily="34" charset="0"/>
              </a:rPr>
              <a:t>We will be working with social science professionals to design evaluation to determine the long-range efficacy of programming. </a:t>
            </a:r>
            <a:endParaRPr lang="en-US" sz="1000" dirty="0">
              <a:latin typeface="Segoe UI" panose="020B0502040204020203" pitchFamily="34" charset="0"/>
              <a:cs typeface="Segoe UI" panose="020B0502040204020203" pitchFamily="34" charset="0"/>
            </a:endParaRPr>
          </a:p>
          <a:p>
            <a:pPr marL="114300" indent="0">
              <a:buSzPct val="75000"/>
              <a:buNone/>
            </a:pPr>
            <a:endParaRPr lang="en-US" sz="1000" dirty="0">
              <a:latin typeface="Segoe UI" panose="020B0502040204020203" pitchFamily="34" charset="0"/>
              <a:cs typeface="Segoe UI" panose="020B0502040204020203" pitchFamily="34" charset="0"/>
            </a:endParaRPr>
          </a:p>
          <a:p>
            <a:pPr marL="114300" indent="0">
              <a:buSzPct val="75000"/>
              <a:buNone/>
            </a:pPr>
            <a:r>
              <a:rPr lang="en-US" sz="1000" b="1" dirty="0">
                <a:solidFill>
                  <a:srgbClr val="E42628"/>
                </a:solidFill>
                <a:latin typeface="Segoe UI" panose="020B0502040204020203" pitchFamily="34" charset="0"/>
                <a:cs typeface="Segoe UI" panose="020B0502040204020203" pitchFamily="34" charset="0"/>
              </a:rPr>
              <a:t>What do you need to make this happen?</a:t>
            </a:r>
          </a:p>
          <a:p>
            <a:pPr>
              <a:buSzPct val="75000"/>
            </a:pPr>
            <a:r>
              <a:rPr lang="en-US" sz="1000" dirty="0">
                <a:latin typeface="Segoe UI" panose="020B0502040204020203" pitchFamily="34" charset="0"/>
                <a:cs typeface="Segoe UI" panose="020B0502040204020203" pitchFamily="34" charset="0"/>
              </a:rPr>
              <a:t>Funds to support evaluation</a:t>
            </a:r>
          </a:p>
          <a:p>
            <a:pPr marL="114300" indent="0">
              <a:buSzPct val="75000"/>
              <a:buNone/>
            </a:pPr>
            <a:endParaRPr lang="en-US" sz="800" dirty="0">
              <a:latin typeface="Segoe UI" panose="020B0502040204020203" pitchFamily="34" charset="0"/>
              <a:cs typeface="Segoe UI" panose="020B0502040204020203" pitchFamily="34" charset="0"/>
            </a:endParaRPr>
          </a:p>
          <a:p>
            <a:pPr marL="114300" indent="0">
              <a:buSzPct val="75000"/>
              <a:buNone/>
            </a:pP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212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sz="2000" dirty="0"/>
              <a:t>FY22 Commit to Action: Migrate Special Use Permit Process to </a:t>
            </a:r>
            <a:r>
              <a:rPr lang="en-US" sz="2000" dirty="0" err="1"/>
              <a:t>ePermits</a:t>
            </a:r>
            <a:endParaRPr sz="2000"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200" b="1" baseline="-25000"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1200" baseline="-25000" dirty="0">
                <a:latin typeface="Segoe UI" panose="020B0502040204020203" pitchFamily="34" charset="0"/>
                <a:cs typeface="Segoe UI" panose="020B0502040204020203" pitchFamily="34" charset="0"/>
              </a:rPr>
              <a:t>Universities, business, non-profits, and individuals must secure a special use permit to conduct regulated activities on national wildlife refuges including commercial uses, research, and general activities. The National Wildlife Refuge System (NWRS) issues approximately 20,000 Special Use Permits each year. The new system will address the need for customers to apply for permits, pay fees, communicate with the correct Service staff member, and access their finalized permit. </a:t>
            </a:r>
          </a:p>
          <a:p>
            <a:pPr marL="114300" indent="0">
              <a:buSzPct val="75000"/>
              <a:buNone/>
            </a:pPr>
            <a:endParaRPr lang="en-US" sz="1200" baseline="-25000" dirty="0">
              <a:latin typeface="Segoe UI" panose="020B0502040204020203" pitchFamily="34" charset="0"/>
              <a:cs typeface="Segoe UI" panose="020B0502040204020203" pitchFamily="34" charset="0"/>
            </a:endParaRPr>
          </a:p>
          <a:p>
            <a:pPr marL="114300" indent="0">
              <a:buSzPct val="75000"/>
              <a:buNone/>
            </a:pPr>
            <a:r>
              <a:rPr lang="en-US" sz="1200" b="1" baseline="-25000"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200" baseline="-25000" dirty="0">
                <a:latin typeface="Segoe UI" panose="020B0502040204020203" pitchFamily="34" charset="0"/>
                <a:cs typeface="Segoe UI" panose="020B0502040204020203" pitchFamily="34" charset="0"/>
              </a:rPr>
              <a:t>Currently, permit applications are available to the public online as fillable .pdfs, but require applicants to download, print, sign, and mail or email applications to the field station The process of applying for and issuing Special Use Permits (SUPs) is still largely paper-based, labor-intensive, and inefficient for both the public and the Service. Other programs within the Fish and Wildlife Service integrated their permit processes into one digital system, </a:t>
            </a:r>
            <a:r>
              <a:rPr lang="en-US" sz="1200" baseline="-25000" dirty="0" err="1">
                <a:latin typeface="Segoe UI" panose="020B0502040204020203" pitchFamily="34" charset="0"/>
                <a:cs typeface="Segoe UI" panose="020B0502040204020203" pitchFamily="34" charset="0"/>
              </a:rPr>
              <a:t>ePermits</a:t>
            </a:r>
            <a:r>
              <a:rPr lang="en-US" sz="1200" baseline="-25000" dirty="0">
                <a:latin typeface="Segoe UI" panose="020B0502040204020203" pitchFamily="34" charset="0"/>
                <a:cs typeface="Segoe UI" panose="020B0502040204020203" pitchFamily="34" charset="0"/>
              </a:rPr>
              <a:t>, that provides one-stop service for all permits. We will be migrating multiple Special use Permits to this platform. </a:t>
            </a:r>
          </a:p>
          <a:p>
            <a:pPr marL="114300" indent="0">
              <a:buSzPct val="75000"/>
              <a:buNone/>
            </a:pPr>
            <a:endParaRPr lang="en-US" sz="1200" baseline="-25000" dirty="0">
              <a:latin typeface="Segoe UI" panose="020B0502040204020203" pitchFamily="34" charset="0"/>
              <a:cs typeface="Segoe UI" panose="020B0502040204020203" pitchFamily="34" charset="0"/>
            </a:endParaRPr>
          </a:p>
          <a:p>
            <a:pPr marL="114300" indent="0">
              <a:buSzPct val="75000"/>
              <a:buNone/>
            </a:pPr>
            <a:r>
              <a:rPr lang="en-US" sz="1200" b="1" baseline="-25000"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200" baseline="-25000" dirty="0">
                <a:latin typeface="Segoe UI" panose="020B0502040204020203" pitchFamily="34" charset="0"/>
                <a:cs typeface="Segoe UI" panose="020B0502040204020203" pitchFamily="34" charset="0"/>
              </a:rPr>
              <a:t>Information Resource Technology Management and National Wildlife Refuge System </a:t>
            </a:r>
          </a:p>
          <a:p>
            <a:pPr marL="114300" indent="0">
              <a:buSzPct val="75000"/>
              <a:buNone/>
            </a:pPr>
            <a:endParaRPr lang="en-US" sz="1200" b="1" baseline="-25000"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200" b="1" baseline="-25000" dirty="0">
                <a:solidFill>
                  <a:srgbClr val="E42628"/>
                </a:solidFill>
                <a:latin typeface="Segoe UI" panose="020B0502040204020203" pitchFamily="34" charset="0"/>
                <a:cs typeface="Segoe UI" panose="020B0502040204020203" pitchFamily="34" charset="0"/>
              </a:rPr>
              <a:t>What action(s) / deliverables / milestones will you take / hit between Oct. 1, ‘21 – Sept. 30, ‘22?</a:t>
            </a:r>
          </a:p>
          <a:p>
            <a:pPr>
              <a:buSzPct val="75000"/>
            </a:pPr>
            <a:r>
              <a:rPr lang="en-US" sz="1200" baseline="-25000" dirty="0">
                <a:latin typeface="Segoe UI" panose="020B0502040204020203" pitchFamily="34" charset="0"/>
                <a:cs typeface="Segoe UI" panose="020B0502040204020203" pitchFamily="34" charset="0"/>
              </a:rPr>
              <a:t>Analyze and improve five permit workflows through discovery process with outside contractor</a:t>
            </a:r>
          </a:p>
          <a:p>
            <a:pPr>
              <a:buSzPct val="75000"/>
            </a:pPr>
            <a:r>
              <a:rPr lang="en-US" sz="1200" baseline="-25000" dirty="0">
                <a:latin typeface="Segoe UI" panose="020B0502040204020203" pitchFamily="34" charset="0"/>
                <a:cs typeface="Segoe UI" panose="020B0502040204020203" pitchFamily="34" charset="0"/>
              </a:rPr>
              <a:t>Secure contract to configure five workflows on the </a:t>
            </a:r>
            <a:r>
              <a:rPr lang="en-US" sz="1200" baseline="-25000" dirty="0" err="1">
                <a:latin typeface="Segoe UI" panose="020B0502040204020203" pitchFamily="34" charset="0"/>
                <a:cs typeface="Segoe UI" panose="020B0502040204020203" pitchFamily="34" charset="0"/>
              </a:rPr>
              <a:t>ePermits</a:t>
            </a:r>
            <a:r>
              <a:rPr lang="en-US" sz="1200" baseline="-25000" dirty="0">
                <a:latin typeface="Segoe UI" panose="020B0502040204020203" pitchFamily="34" charset="0"/>
                <a:cs typeface="Segoe UI" panose="020B0502040204020203" pitchFamily="34" charset="0"/>
              </a:rPr>
              <a:t>.</a:t>
            </a:r>
          </a:p>
          <a:p>
            <a:pPr>
              <a:buSzPct val="75000"/>
            </a:pPr>
            <a:r>
              <a:rPr lang="en-US" sz="1200" baseline="-25000" dirty="0">
                <a:latin typeface="Segoe UI" panose="020B0502040204020203" pitchFamily="34" charset="0"/>
                <a:cs typeface="Segoe UI" panose="020B0502040204020203" pitchFamily="34" charset="0"/>
              </a:rPr>
              <a:t>Beta test and monitor permit offerings</a:t>
            </a:r>
          </a:p>
          <a:p>
            <a:pPr marL="114300" indent="0">
              <a:buSzPct val="75000"/>
              <a:buNone/>
            </a:pPr>
            <a:r>
              <a:rPr lang="en-US" sz="1200" b="1" baseline="-25000"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200" baseline="-25000" dirty="0">
                <a:latin typeface="Segoe UI" panose="020B0502040204020203" pitchFamily="34" charset="0"/>
                <a:cs typeface="Segoe UI" panose="020B0502040204020203" pitchFamily="34" charset="0"/>
              </a:rPr>
              <a:t>Touchpoint CX feedback and questions will be integrated into the platform </a:t>
            </a:r>
          </a:p>
          <a:p>
            <a:pPr marL="114300" indent="0">
              <a:buSzPct val="75000"/>
              <a:buNone/>
            </a:pPr>
            <a:endParaRPr lang="en-US" sz="1200" baseline="-25000" dirty="0">
              <a:latin typeface="Segoe UI" panose="020B0502040204020203" pitchFamily="34" charset="0"/>
              <a:cs typeface="Segoe UI" panose="020B0502040204020203" pitchFamily="34" charset="0"/>
            </a:endParaRPr>
          </a:p>
          <a:p>
            <a:pPr marL="114300" indent="0">
              <a:buSzPct val="75000"/>
              <a:buNone/>
            </a:pPr>
            <a:r>
              <a:rPr lang="en-US" sz="1200" b="1" baseline="-25000"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200" baseline="-25000" dirty="0">
                <a:latin typeface="Segoe UI" panose="020B0502040204020203" pitchFamily="34" charset="0"/>
                <a:cs typeface="Segoe UI" panose="020B0502040204020203" pitchFamily="34" charset="0"/>
              </a:rPr>
              <a:t>We were able to fund the discovery phase of this contract, but the project will require ~$250,000 more to configure the platform for multiple permit types.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643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sz="2000" dirty="0"/>
              <a:t>FY23 Commit to Action: Customer Relationship Management System of Hunting and Fishing Opportunities</a:t>
            </a:r>
            <a:endParaRPr sz="2000"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25000" lnSpcReduction="20000"/>
          </a:bodyPr>
          <a:lstStyle/>
          <a:p>
            <a:pPr marL="114300" indent="0">
              <a:buSzPct val="75000"/>
              <a:buNone/>
            </a:pPr>
            <a:r>
              <a:rPr lang="en-US" sz="32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3200" b="0" i="0" dirty="0">
                <a:solidFill>
                  <a:srgbClr val="000000"/>
                </a:solidFill>
                <a:effectLst/>
                <a:latin typeface="Segoe UI" panose="020B0502040204020203" pitchFamily="34" charset="0"/>
                <a:cs typeface="Segoe UI" panose="020B0502040204020203" pitchFamily="34" charset="0"/>
              </a:rPr>
              <a:t>Over 2.5 million hunters and 8 million anglers visited FWS public lands in 2020. To ensure stable wildlife populations and quality use of the resource, field stations need to limit use of popular areas and opportunities. This action will address a variety of reservation and lotteries processes that serve tens of thousands of hunters each year, most of which are cumbersome, complicated and change with little notice.   </a:t>
            </a:r>
          </a:p>
          <a:p>
            <a:pPr marL="114300" indent="0">
              <a:buSzPct val="75000"/>
              <a:buNone/>
            </a:pPr>
            <a:endParaRPr lang="en-US" sz="3200" b="0" i="0" dirty="0">
              <a:solidFill>
                <a:srgbClr val="000000"/>
              </a:solidFill>
              <a:effectLst/>
              <a:latin typeface="Segoe UI" panose="020B0502040204020203" pitchFamily="34" charset="0"/>
              <a:cs typeface="Segoe UI" panose="020B0502040204020203" pitchFamily="34" charset="0"/>
            </a:endParaRPr>
          </a:p>
          <a:p>
            <a:pPr marL="114300" indent="0">
              <a:buSzPct val="75000"/>
              <a:buNone/>
            </a:pPr>
            <a:r>
              <a:rPr lang="en-US" sz="3200" dirty="0">
                <a:solidFill>
                  <a:srgbClr val="000000"/>
                </a:solidFill>
                <a:latin typeface="Segoe UI" panose="020B0502040204020203" pitchFamily="34" charset="0"/>
                <a:cs typeface="Segoe UI" panose="020B0502040204020203" pitchFamily="34" charset="0"/>
              </a:rPr>
              <a:t>A new customer relationship management system that serves these limited use hunting and fishing opportunities will address the need for recreational visitors to have a transparent, equitable opportunity to apply for these limited use opportunities. </a:t>
            </a:r>
            <a:endParaRPr lang="en-US" sz="3200" b="0" i="0" dirty="0">
              <a:solidFill>
                <a:srgbClr val="000000"/>
              </a:solidFill>
              <a:effectLst/>
              <a:latin typeface="Segoe UI" panose="020B0502040204020203" pitchFamily="34" charset="0"/>
              <a:cs typeface="Segoe UI" panose="020B0502040204020203" pitchFamily="34" charset="0"/>
            </a:endParaRPr>
          </a:p>
          <a:p>
            <a:pPr marL="114300" indent="0">
              <a:buSzPct val="75000"/>
              <a:buNone/>
            </a:pPr>
            <a:endParaRPr lang="en-US" sz="3200" dirty="0">
              <a:latin typeface="Segoe UI" panose="020B0502040204020203" pitchFamily="34" charset="0"/>
              <a:cs typeface="Segoe UI" panose="020B0502040204020203" pitchFamily="34" charset="0"/>
            </a:endParaRPr>
          </a:p>
          <a:p>
            <a:pPr marL="114300" indent="0">
              <a:buSzPct val="75000"/>
              <a:buNone/>
            </a:pPr>
            <a:r>
              <a:rPr lang="en-US" sz="32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3200" dirty="0">
                <a:solidFill>
                  <a:schemeClr val="tx1"/>
                </a:solidFill>
                <a:latin typeface="Segoe UI" panose="020B0502040204020203" pitchFamily="34" charset="0"/>
                <a:cs typeface="Segoe UI" panose="020B0502040204020203" pitchFamily="34" charset="0"/>
              </a:rPr>
              <a:t>Approximately 118 field stations currently deliver this process by hand or through a web application hosted by a handful of vendors.  We have discovered that these vendors do not meet the necessary cyber security requirements (fed-ramp certification) to securely offer these services.  </a:t>
            </a:r>
            <a:endParaRPr lang="en-US" sz="3200" b="1" dirty="0">
              <a:solidFill>
                <a:srgbClr val="E42628"/>
              </a:solidFill>
              <a:latin typeface="Segoe UI" panose="020B0502040204020203" pitchFamily="34" charset="0"/>
              <a:cs typeface="Segoe UI" panose="020B0502040204020203" pitchFamily="34" charset="0"/>
            </a:endParaRPr>
          </a:p>
          <a:p>
            <a:pPr marL="114300" indent="0">
              <a:buSzPct val="75000"/>
              <a:buNone/>
            </a:pPr>
            <a:endParaRPr lang="en-US" sz="3200" dirty="0">
              <a:latin typeface="Segoe UI" panose="020B0502040204020203" pitchFamily="34" charset="0"/>
              <a:cs typeface="Segoe UI" panose="020B0502040204020203" pitchFamily="34" charset="0"/>
            </a:endParaRPr>
          </a:p>
          <a:p>
            <a:pPr marL="114300" indent="0">
              <a:buSzPct val="75000"/>
              <a:buNone/>
            </a:pPr>
            <a:r>
              <a:rPr lang="en-US" sz="32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3200" dirty="0">
                <a:latin typeface="Segoe UI" panose="020B0502040204020203" pitchFamily="34" charset="0"/>
                <a:cs typeface="Segoe UI" panose="020B0502040204020203" pitchFamily="34" charset="0"/>
              </a:rPr>
              <a:t>National Wildlife Refuge System, Division of Visitor Services and Communications and Division of Natural Resources and Information Resource Technology</a:t>
            </a:r>
          </a:p>
          <a:p>
            <a:pPr marL="114300" indent="0">
              <a:buSzPct val="75000"/>
              <a:buNone/>
            </a:pPr>
            <a:endParaRPr lang="en-US" sz="32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3200" b="1" dirty="0">
                <a:solidFill>
                  <a:srgbClr val="E42628"/>
                </a:solidFill>
                <a:latin typeface="Segoe UI" panose="020B0502040204020203" pitchFamily="34" charset="0"/>
                <a:cs typeface="Segoe UI" panose="020B0502040204020203" pitchFamily="34" charset="0"/>
              </a:rPr>
              <a:t>What action(s) / deliverables / milestones will you take / hit between Oct. 1, ‘22 – Sept. 30, ‘23?</a:t>
            </a:r>
          </a:p>
          <a:p>
            <a:pPr>
              <a:buSzPct val="75000"/>
            </a:pPr>
            <a:r>
              <a:rPr lang="en-US" sz="3200" dirty="0">
                <a:latin typeface="Segoe UI" panose="020B0502040204020203" pitchFamily="34" charset="0"/>
                <a:cs typeface="Segoe UI" panose="020B0502040204020203" pitchFamily="34" charset="0"/>
              </a:rPr>
              <a:t>Put out request for proposals from vendors</a:t>
            </a:r>
          </a:p>
          <a:p>
            <a:pPr>
              <a:buSzPct val="75000"/>
            </a:pPr>
            <a:r>
              <a:rPr lang="en-US" sz="3200" dirty="0">
                <a:latin typeface="Segoe UI" panose="020B0502040204020203" pitchFamily="34" charset="0"/>
                <a:cs typeface="Segoe UI" panose="020B0502040204020203" pitchFamily="34" charset="0"/>
              </a:rPr>
              <a:t>Work with awarded contract to on-board 5-40 stations on to the new platform</a:t>
            </a:r>
          </a:p>
          <a:p>
            <a:pPr marL="114300" indent="0">
              <a:buSzPct val="75000"/>
              <a:buNone/>
            </a:pPr>
            <a:endParaRPr lang="en-US" sz="3200" dirty="0">
              <a:latin typeface="Segoe UI" panose="020B0502040204020203" pitchFamily="34" charset="0"/>
              <a:cs typeface="Segoe UI" panose="020B0502040204020203" pitchFamily="34" charset="0"/>
            </a:endParaRPr>
          </a:p>
          <a:p>
            <a:pPr marL="114300" indent="0">
              <a:buSzPct val="75000"/>
              <a:buNone/>
            </a:pPr>
            <a:r>
              <a:rPr lang="en-US" sz="32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a:buSzPct val="75000"/>
            </a:pPr>
            <a:r>
              <a:rPr lang="en-US" sz="3200" dirty="0">
                <a:latin typeface="Segoe UI" panose="020B0502040204020203" pitchFamily="34" charset="0"/>
                <a:cs typeface="Segoe UI" panose="020B0502040204020203" pitchFamily="34" charset="0"/>
              </a:rPr>
              <a:t>Review customer experience feedback analytics submitted by contractor</a:t>
            </a:r>
          </a:p>
          <a:p>
            <a:pPr marL="114300" indent="0">
              <a:buSzPct val="75000"/>
              <a:buNone/>
            </a:pPr>
            <a:endParaRPr lang="en-US" sz="3200" dirty="0">
              <a:latin typeface="Segoe UI" panose="020B0502040204020203" pitchFamily="34" charset="0"/>
              <a:cs typeface="Segoe UI" panose="020B0502040204020203" pitchFamily="34" charset="0"/>
            </a:endParaRPr>
          </a:p>
          <a:p>
            <a:pPr marL="114300" indent="0">
              <a:buSzPct val="75000"/>
              <a:buNone/>
            </a:pPr>
            <a:r>
              <a:rPr lang="en-US" sz="32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3200" dirty="0">
                <a:latin typeface="Segoe UI" panose="020B0502040204020203" pitchFamily="34" charset="0"/>
                <a:cs typeface="Segoe UI" panose="020B0502040204020203" pitchFamily="34" charset="0"/>
              </a:rPr>
              <a:t>We have secured FY2021 funding to pursue this project, but there are a number of contracting, cyber-security and privacy related internal processes that are likely to slow down adoption.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0577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32FB-6652-4BE8-AE45-366B14BFC6F1}"/>
              </a:ext>
            </a:extLst>
          </p:cNvPr>
          <p:cNvSpPr>
            <a:spLocks noGrp="1"/>
          </p:cNvSpPr>
          <p:nvPr>
            <p:ph type="title"/>
          </p:nvPr>
        </p:nvSpPr>
        <p:spPr/>
        <p:txBody>
          <a:bodyPr>
            <a:normAutofit/>
          </a:bodyPr>
          <a:lstStyle/>
          <a:p>
            <a:r>
              <a:rPr lang="en-US" dirty="0"/>
              <a:t>Commitments from Executive Order 14058</a:t>
            </a:r>
          </a:p>
        </p:txBody>
      </p:sp>
      <p:sp>
        <p:nvSpPr>
          <p:cNvPr id="3" name="Text Placeholder 2">
            <a:extLst>
              <a:ext uri="{FF2B5EF4-FFF2-40B4-BE49-F238E27FC236}">
                <a16:creationId xmlns:a16="http://schemas.microsoft.com/office/drawing/2014/main" id="{669CCD53-0299-414F-8422-88E2B8A554B2}"/>
              </a:ext>
            </a:extLst>
          </p:cNvPr>
          <p:cNvSpPr>
            <a:spLocks noGrp="1"/>
          </p:cNvSpPr>
          <p:nvPr>
            <p:ph type="body" idx="1"/>
          </p:nvPr>
        </p:nvSpPr>
        <p:spPr/>
        <p:txBody>
          <a:bodyPr>
            <a:normAutofit fontScale="70000" lnSpcReduction="20000"/>
          </a:bodyPr>
          <a:lstStyle/>
          <a:p>
            <a:pPr marL="114300" indent="0" fontAlgn="base">
              <a:buNone/>
            </a:pPr>
            <a:r>
              <a:rPr lang="en-US" sz="1300" b="1" dirty="0">
                <a:solidFill>
                  <a:srgbClr val="FF0000"/>
                </a:solidFill>
                <a:latin typeface="Segoe UI" panose="020B0502040204020203" pitchFamily="34" charset="0"/>
                <a:cs typeface="Segoe UI" panose="020B0502040204020203" pitchFamily="34" charset="0"/>
              </a:rPr>
              <a:t>On December 13</a:t>
            </a:r>
            <a:r>
              <a:rPr lang="en-US" sz="1300" b="1" baseline="30000" dirty="0">
                <a:solidFill>
                  <a:srgbClr val="FF0000"/>
                </a:solidFill>
                <a:latin typeface="Segoe UI" panose="020B0502040204020203" pitchFamily="34" charset="0"/>
                <a:cs typeface="Segoe UI" panose="020B0502040204020203" pitchFamily="34" charset="0"/>
              </a:rPr>
              <a:t>th</a:t>
            </a:r>
            <a:r>
              <a:rPr lang="en-US" sz="1300" b="1" dirty="0">
                <a:solidFill>
                  <a:srgbClr val="FF0000"/>
                </a:solidFill>
                <a:latin typeface="Segoe UI" panose="020B0502040204020203" pitchFamily="34" charset="0"/>
                <a:cs typeface="Segoe UI" panose="020B0502040204020203" pitchFamily="34" charset="0"/>
              </a:rPr>
              <a:t>, 2021 (after agencies originally developed these action plans as part of the FY23 budget formulation process), President Biden signed Executive Order 14058 on </a:t>
            </a:r>
            <a:r>
              <a:rPr lang="en-US" sz="1300" b="1" i="1" dirty="0">
                <a:solidFill>
                  <a:srgbClr val="FF0000"/>
                </a:solidFill>
                <a:latin typeface="Segoe UI" panose="020B0502040204020203" pitchFamily="34" charset="0"/>
                <a:cs typeface="Segoe UI" panose="020B0502040204020203" pitchFamily="34" charset="0"/>
              </a:rPr>
              <a:t>Transforming Federal Customer Experience and Service Delivery To Rebuild Trust in Government. </a:t>
            </a:r>
            <a:r>
              <a:rPr lang="en-US" sz="1300" b="1" dirty="0">
                <a:solidFill>
                  <a:srgbClr val="FF0000"/>
                </a:solidFill>
                <a:latin typeface="Segoe UI" panose="020B0502040204020203" pitchFamily="34" charset="0"/>
                <a:cs typeface="Segoe UI" panose="020B0502040204020203" pitchFamily="34" charset="0"/>
              </a:rPr>
              <a:t>Section 4 of this Order was developed by working with HISPs to identify specific improvements to their core services (many of which were proposed in their FY23 Action Plans), to lift up and energize their existing efforts, improving accountability and support.</a:t>
            </a:r>
          </a:p>
          <a:p>
            <a:pPr marL="114300" indent="0" fontAlgn="base">
              <a:buNone/>
            </a:pPr>
            <a:endParaRPr lang="en-US" sz="1300" b="1" dirty="0">
              <a:solidFill>
                <a:srgbClr val="FF0000"/>
              </a:solidFill>
              <a:latin typeface="Segoe UI" panose="020B0502040204020203" pitchFamily="34" charset="0"/>
              <a:cs typeface="Segoe UI" panose="020B0502040204020203" pitchFamily="34" charset="0"/>
            </a:endParaRPr>
          </a:p>
          <a:p>
            <a:pPr marL="114300" indent="0" fontAlgn="base">
              <a:buNone/>
            </a:pPr>
            <a:r>
              <a:rPr lang="en-US" sz="1300" b="1" dirty="0">
                <a:solidFill>
                  <a:srgbClr val="FF0000"/>
                </a:solidFill>
                <a:latin typeface="Segoe UI" panose="020B0502040204020203" pitchFamily="34" charset="0"/>
                <a:cs typeface="Segoe UI" panose="020B0502040204020203" pitchFamily="34" charset="0"/>
              </a:rPr>
              <a:t>For FWS, EO 14058 commitments include: </a:t>
            </a:r>
          </a:p>
          <a:p>
            <a:pPr marL="114300" indent="0" rtl="0" fontAlgn="base">
              <a:spcBef>
                <a:spcPts val="0"/>
              </a:spcBef>
              <a:spcAft>
                <a:spcPts val="0"/>
              </a:spcAft>
              <a:buNone/>
            </a:pPr>
            <a:endParaRPr lang="en-US" sz="1000" b="1" dirty="0">
              <a:solidFill>
                <a:srgbClr val="000000"/>
              </a:solidFill>
              <a:latin typeface="Segoe UI" panose="020B0502040204020203" pitchFamily="34" charset="0"/>
              <a:cs typeface="Segoe UI" panose="020B0502040204020203" pitchFamily="34" charset="0"/>
            </a:endParaRPr>
          </a:p>
          <a:p>
            <a:pPr fontAlgn="base">
              <a:buSzPct val="75000"/>
              <a:buFont typeface="Arial" panose="020B0604020202020204" pitchFamily="34" charset="0"/>
              <a:buChar char="•"/>
            </a:pPr>
            <a:r>
              <a:rPr lang="en-US" sz="1400" dirty="0">
                <a:solidFill>
                  <a:srgbClr val="000000"/>
                </a:solidFill>
                <a:latin typeface="Segoe UI" panose="020B0502040204020203" pitchFamily="34" charset="0"/>
                <a:cs typeface="Segoe UI" panose="020B0502040204020203" pitchFamily="34" charset="0"/>
              </a:rPr>
              <a:t>redesign the website of the Fish and Wildlife Service, FWS.gov, in compliance with the 21st Century Integrated Digital Experience Act (Public Law 115-336), and shall support a centralized, modernized electronic permitting system to accept and process applications for permits.</a:t>
            </a:r>
          </a:p>
          <a:p>
            <a:pPr lvl="1" fontAlgn="base">
              <a:buSzPct val="75000"/>
              <a:buFont typeface="Arial" panose="020B0604020202020204" pitchFamily="34" charset="0"/>
              <a:buChar char="•"/>
            </a:pPr>
            <a:r>
              <a:rPr lang="en-US" dirty="0">
                <a:solidFill>
                  <a:srgbClr val="000000"/>
                </a:solidFill>
                <a:latin typeface="Segoe UI" panose="020B0502040204020203" pitchFamily="34" charset="0"/>
                <a:cs typeface="Segoe UI" panose="020B0502040204020203" pitchFamily="34" charset="0"/>
              </a:rPr>
              <a:t>Such a system might include special use permits for the National Wildlife Refuge System and for at least five high-volume permit application forms required for individuals and businesses who import or export fish, wildlife, and plants and their products internationally.</a:t>
            </a:r>
          </a:p>
          <a:p>
            <a:pPr marL="114300" indent="0" rtl="0" fontAlgn="base">
              <a:spcBef>
                <a:spcPts val="0"/>
              </a:spcBef>
              <a:spcAft>
                <a:spcPts val="0"/>
              </a:spcAft>
              <a:buNone/>
            </a:pPr>
            <a:endParaRPr lang="en-US"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endParaRPr lang="en-US"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endParaRPr lang="en-US" sz="1000"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endParaRPr lang="en-US" sz="1000"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endParaRPr lang="en-US" sz="1000"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endParaRPr lang="en-US" sz="1000"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endParaRPr lang="en-US" sz="1000"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endParaRPr lang="en-US" sz="1000"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endParaRPr lang="en-US" sz="1000" dirty="0">
              <a:solidFill>
                <a:srgbClr val="000000"/>
              </a:solidFill>
              <a:latin typeface="Segoe UI" panose="020B0502040204020203" pitchFamily="34" charset="0"/>
              <a:cs typeface="Segoe UI" panose="020B0502040204020203" pitchFamily="34" charset="0"/>
            </a:endParaRPr>
          </a:p>
          <a:p>
            <a:pPr marL="114300" indent="0" rtl="0" fontAlgn="base">
              <a:spcBef>
                <a:spcPts val="0"/>
              </a:spcBef>
              <a:spcAft>
                <a:spcPts val="0"/>
              </a:spcAft>
              <a:buNone/>
            </a:pPr>
            <a:r>
              <a:rPr lang="en-US" sz="1000" dirty="0">
                <a:solidFill>
                  <a:srgbClr val="000000"/>
                </a:solidFill>
                <a:latin typeface="Segoe UI" panose="020B0502040204020203" pitchFamily="34" charset="0"/>
                <a:cs typeface="Segoe UI" panose="020B0502040204020203" pitchFamily="34" charset="0"/>
              </a:rPr>
              <a:t>For more updates on agency progress on specific commitments, please visit </a:t>
            </a:r>
            <a:r>
              <a:rPr lang="en-US" sz="1000" dirty="0">
                <a:solidFill>
                  <a:srgbClr val="000000"/>
                </a:solidFill>
                <a:latin typeface="Segoe UI" panose="020B0502040204020203" pitchFamily="34" charset="0"/>
                <a:cs typeface="Segoe UI" panose="020B0502040204020203" pitchFamily="34" charset="0"/>
                <a:hlinkClick r:id="rId2"/>
              </a:rPr>
              <a:t>https://www.performance.gov/cx/executive-order/</a:t>
            </a:r>
            <a:r>
              <a:rPr lang="en-US" sz="1000" dirty="0">
                <a:solidFill>
                  <a:srgbClr val="000000"/>
                </a:solidFill>
                <a:latin typeface="Segoe UI" panose="020B0502040204020203" pitchFamily="34" charset="0"/>
                <a:cs typeface="Segoe UI" panose="020B0502040204020203" pitchFamily="34" charset="0"/>
              </a:rPr>
              <a:t>. </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39178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261970" y="4059131"/>
            <a:ext cx="86868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br>
              <a:rPr lang="en-US" sz="2700" dirty="0">
                <a:latin typeface="Segoe UI" panose="020B0502040204020203" pitchFamily="34" charset="0"/>
                <a:cs typeface="Segoe UI" panose="020B0502040204020203" pitchFamily="34" charset="0"/>
              </a:rPr>
            </a:br>
            <a:br>
              <a:rPr lang="en-US" sz="2700" dirty="0">
                <a:latin typeface="Segoe UI" panose="020B0502040204020203" pitchFamily="34" charset="0"/>
                <a:cs typeface="Segoe UI" panose="020B0502040204020203" pitchFamily="34" charset="0"/>
              </a:rPr>
            </a:br>
            <a:r>
              <a:rPr lang="en-US" sz="2700" dirty="0">
                <a:latin typeface="Segoe UI" panose="020B0502040204020203" pitchFamily="34" charset="0"/>
                <a:cs typeface="Segoe UI" panose="020B0502040204020203" pitchFamily="34" charset="0"/>
              </a:rPr>
              <a:t>https://performance.gov/cx</a:t>
            </a:r>
            <a:br>
              <a:rPr lang="en-US" dirty="0">
                <a:latin typeface="Segoe UI" panose="020B0502040204020203" pitchFamily="34" charset="0"/>
                <a:cs typeface="Segoe UI" panose="020B0502040204020203" pitchFamily="34" charset="0"/>
              </a:rPr>
            </a:br>
            <a:endParaRP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328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FY21 Capacity Assessment Reflection Summary</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Autofit/>
          </a:bodyPr>
          <a:lstStyle/>
          <a:p>
            <a:pPr marL="114300" indent="0">
              <a:buSzPct val="75000"/>
              <a:buNone/>
            </a:pPr>
            <a:r>
              <a:rPr lang="en-US" sz="800" b="1" dirty="0">
                <a:solidFill>
                  <a:srgbClr val="E42628"/>
                </a:solidFill>
                <a:latin typeface="Segoe UI" panose="020B0502040204020203" pitchFamily="34" charset="0"/>
                <a:cs typeface="Segoe UI" panose="020B0502040204020203" pitchFamily="34" charset="0"/>
              </a:rPr>
              <a:t>What we’re proud of this year:</a:t>
            </a:r>
          </a:p>
          <a:p>
            <a:pPr>
              <a:lnSpc>
                <a:spcPct val="114999"/>
              </a:lnSpc>
              <a:buNone/>
            </a:pPr>
            <a:r>
              <a:rPr lang="en-US" sz="800" b="1" dirty="0">
                <a:latin typeface="Segoe UI" panose="020B0502040204020203" pitchFamily="34" charset="0"/>
                <a:cs typeface="Segoe UI" panose="020B0502040204020203" pitchFamily="34" charset="0"/>
              </a:rPr>
              <a:t>Governance and Strategy </a:t>
            </a:r>
            <a:endParaRPr lang="en-US" sz="800" dirty="0">
              <a:latin typeface="Segoe UI" panose="020B0502040204020203" pitchFamily="34" charset="0"/>
              <a:cs typeface="Segoe UI" panose="020B0502040204020203" pitchFamily="34" charset="0"/>
            </a:endParaRPr>
          </a:p>
          <a:p>
            <a:pPr marL="114300" indent="0">
              <a:lnSpc>
                <a:spcPct val="114999"/>
              </a:lnSpc>
              <a:buNone/>
            </a:pPr>
            <a:r>
              <a:rPr lang="en-US" sz="800" dirty="0">
                <a:latin typeface="Segoe UI" panose="020B0502040204020203" pitchFamily="34" charset="0"/>
                <a:cs typeface="Segoe UI" panose="020B0502040204020203" pitchFamily="34" charset="0"/>
              </a:rPr>
              <a:t>We have broadened internal coordination around digital service delivery through an ad hoc group that includes the National Wildlife Refuge System, Information Collection Clearance Officer, social science expertise, and Information Resource Technology Management.  Our group formed an interagency team to write </a:t>
            </a:r>
            <a:r>
              <a:rPr lang="en-US" sz="800" dirty="0">
                <a:latin typeface="Segoe UI" panose="020B0502040204020203" pitchFamily="34" charset="0"/>
                <a:cs typeface="Segoe UI" panose="020B0502040204020203" pitchFamily="34" charset="0"/>
                <a:hlinkClick r:id="rId3"/>
              </a:rPr>
              <a:t>Department of Interior’ implementation guidance for the 21st Century Integrated Digital Experience Act (IDEA) FINAL DRAFT</a:t>
            </a:r>
            <a:r>
              <a:rPr lang="en-US" sz="800" dirty="0">
                <a:latin typeface="Segoe UI" panose="020B0502040204020203" pitchFamily="34" charset="0"/>
                <a:cs typeface="Segoe UI" panose="020B0502040204020203" pitchFamily="34" charset="0"/>
              </a:rPr>
              <a:t>.  We led the drafting the chapter on Customer Experience. </a:t>
            </a:r>
          </a:p>
          <a:p>
            <a:pPr marL="114300" indent="0">
              <a:lnSpc>
                <a:spcPct val="114999"/>
              </a:lnSpc>
              <a:buNone/>
            </a:pPr>
            <a:endParaRPr lang="en-US" sz="800" dirty="0">
              <a:latin typeface="Segoe UI" panose="020B0502040204020203" pitchFamily="34" charset="0"/>
              <a:cs typeface="Segoe UI" panose="020B0502040204020203" pitchFamily="34" charset="0"/>
            </a:endParaRPr>
          </a:p>
          <a:p>
            <a:pPr>
              <a:lnSpc>
                <a:spcPct val="114999"/>
              </a:lnSpc>
              <a:buNone/>
            </a:pPr>
            <a:r>
              <a:rPr lang="en-US" sz="800" b="1" dirty="0">
                <a:latin typeface="Segoe UI" panose="020B0502040204020203" pitchFamily="34" charset="0"/>
                <a:cs typeface="Segoe UI" panose="020B0502040204020203" pitchFamily="34" charset="0"/>
              </a:rPr>
              <a:t>Service Design and Improvement</a:t>
            </a:r>
            <a:endParaRPr lang="en-US" sz="800" dirty="0">
              <a:latin typeface="Segoe UI" panose="020B0502040204020203" pitchFamily="34" charset="0"/>
              <a:cs typeface="Segoe UI" panose="020B0502040204020203" pitchFamily="34" charset="0"/>
            </a:endParaRPr>
          </a:p>
          <a:p>
            <a:pPr marL="114300" indent="0">
              <a:lnSpc>
                <a:spcPct val="114999"/>
              </a:lnSpc>
              <a:buNone/>
            </a:pPr>
            <a:r>
              <a:rPr lang="en-US" sz="800" dirty="0">
                <a:latin typeface="Segoe UI" panose="020B0502040204020203" pitchFamily="34" charset="0"/>
                <a:cs typeface="Segoe UI" panose="020B0502040204020203" pitchFamily="34" charset="0"/>
              </a:rPr>
              <a:t>Over the last six months we have been consolidating and migrating content to a new Content Management System (fws.gov), which will greatly improve service delivery by ensuring customers can find information in a quick and more transparent fashion. A central CMS will also improve our ability to measure customer experience feedback. </a:t>
            </a:r>
          </a:p>
          <a:p>
            <a:pPr marL="114300" indent="0">
              <a:lnSpc>
                <a:spcPct val="114999"/>
              </a:lnSpc>
              <a:buNone/>
            </a:pPr>
            <a:endParaRPr lang="en-US" sz="800" dirty="0">
              <a:latin typeface="Segoe UI" panose="020B0502040204020203" pitchFamily="34" charset="0"/>
              <a:cs typeface="Segoe UI" panose="020B0502040204020203" pitchFamily="34" charset="0"/>
            </a:endParaRPr>
          </a:p>
          <a:p>
            <a:pPr marL="114300" indent="0">
              <a:lnSpc>
                <a:spcPct val="114999"/>
              </a:lnSpc>
              <a:buNone/>
            </a:pPr>
            <a:r>
              <a:rPr lang="en-US" sz="800" dirty="0">
                <a:latin typeface="Segoe UI" panose="020B0502040204020203" pitchFamily="34" charset="0"/>
                <a:cs typeface="Segoe UI" panose="020B0502040204020203" pitchFamily="34" charset="0"/>
              </a:rPr>
              <a:t>We have secured funding to begin service design for two recreational user customer experience products. </a:t>
            </a:r>
          </a:p>
          <a:p>
            <a:pPr>
              <a:lnSpc>
                <a:spcPct val="114999"/>
              </a:lnSpc>
            </a:pPr>
            <a:r>
              <a:rPr lang="en-US" sz="800" dirty="0">
                <a:latin typeface="Segoe UI" panose="020B0502040204020203" pitchFamily="34" charset="0"/>
                <a:cs typeface="Segoe UI" panose="020B0502040204020203" pitchFamily="34" charset="0"/>
              </a:rPr>
              <a:t>A Customer Relationship Management application to manage limited use hunting and fishing opportunities on upwards of 118 field stations serving upwards or hundreds of thousands of hunters</a:t>
            </a:r>
          </a:p>
          <a:p>
            <a:pPr>
              <a:lnSpc>
                <a:spcPct val="114999"/>
              </a:lnSpc>
            </a:pPr>
            <a:r>
              <a:rPr lang="en-US" sz="800" dirty="0">
                <a:latin typeface="Segoe UI" panose="020B0502040204020203" pitchFamily="34" charset="0"/>
                <a:cs typeface="Segoe UI" panose="020B0502040204020203" pitchFamily="34" charset="0"/>
              </a:rPr>
              <a:t>A Visitor Experience Mobile App</a:t>
            </a:r>
          </a:p>
          <a:p>
            <a:pPr marL="114300" indent="0">
              <a:buSzPct val="75000"/>
              <a:buNone/>
            </a:pPr>
            <a:endParaRPr lang="en-US" sz="800" b="1" dirty="0">
              <a:solidFill>
                <a:srgbClr val="E42628"/>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38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FY21 Capacity Assessment Reflection Summary</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6123461" cy="3416400"/>
          </a:xfrm>
          <a:prstGeom prst="rect">
            <a:avLst/>
          </a:prstGeom>
        </p:spPr>
        <p:txBody>
          <a:bodyPr spcFirstLastPara="1" wrap="square" lIns="91425" tIns="91425" rIns="91425" bIns="91425" anchor="t" anchorCtr="0">
            <a:noAutofit/>
          </a:bodyPr>
          <a:lstStyle/>
          <a:p>
            <a:pPr marL="114300" indent="0">
              <a:buSzPct val="75000"/>
              <a:buNone/>
            </a:pPr>
            <a:r>
              <a:rPr lang="en-US" sz="800" b="1" dirty="0">
                <a:solidFill>
                  <a:srgbClr val="E42628"/>
                </a:solidFill>
                <a:latin typeface="Segoe UI" panose="020B0502040204020203" pitchFamily="34" charset="0"/>
                <a:cs typeface="Segoe UI" panose="020B0502040204020203" pitchFamily="34" charset="0"/>
              </a:rPr>
              <a:t>What we’re proud of this year:</a:t>
            </a:r>
          </a:p>
          <a:p>
            <a:pPr marL="114300" indent="0">
              <a:lnSpc>
                <a:spcPct val="114999"/>
              </a:lnSpc>
              <a:buNone/>
            </a:pPr>
            <a:r>
              <a:rPr lang="en-US" sz="800" b="1" dirty="0">
                <a:latin typeface="Segoe UI" panose="020B0502040204020203" pitchFamily="34" charset="0"/>
                <a:cs typeface="Segoe UI" panose="020B0502040204020203" pitchFamily="34" charset="0"/>
              </a:rPr>
              <a:t>Community-Centered Conservation in Urban Areas </a:t>
            </a:r>
          </a:p>
          <a:p>
            <a:pPr marL="114300" indent="0">
              <a:lnSpc>
                <a:spcPct val="114999"/>
              </a:lnSpc>
              <a:buNone/>
            </a:pPr>
            <a:r>
              <a:rPr lang="en-US" sz="800" dirty="0">
                <a:latin typeface="Segoe UI" panose="020B0502040204020203" pitchFamily="34" charset="0"/>
                <a:cs typeface="Segoe UI" panose="020B0502040204020203" pitchFamily="34" charset="0"/>
              </a:rPr>
              <a:t>With more than 100 national wildlife refuges within 25 miles of cities, the FWS established the Urban Wildlife Conservation Program ten years ago to improve access to nature for the 80% of Americans who live in cities. This program fosters long-term partnerships with historically marginalized communities and addresses racial inequality in wildlife conservation. This year we passed a couple major milestones. We finalized an agency-wide strategic plan that brings the vision of the Urban program to all Fish and Wildlife Service programs.  We also designated one more flagship national wildlife refuge for a total of seven. Flagship sites are those that have reached key milestones in fully embracing and implementing Standards of Excellence and Critical Elements.</a:t>
            </a:r>
          </a:p>
          <a:p>
            <a:pPr marL="114300" indent="0">
              <a:lnSpc>
                <a:spcPct val="114999"/>
              </a:lnSpc>
              <a:buNone/>
            </a:pPr>
            <a:endParaRPr lang="en-US" sz="800" dirty="0">
              <a:latin typeface="Segoe UI" panose="020B0502040204020203" pitchFamily="34" charset="0"/>
              <a:cs typeface="Segoe UI" panose="020B0502040204020203" pitchFamily="34" charset="0"/>
            </a:endParaRPr>
          </a:p>
          <a:p>
            <a:pPr marL="114300" indent="0">
              <a:lnSpc>
                <a:spcPct val="114999"/>
              </a:lnSpc>
              <a:buNone/>
            </a:pPr>
            <a:r>
              <a:rPr lang="en-US" sz="800" dirty="0">
                <a:latin typeface="Segoe UI" panose="020B0502040204020203" pitchFamily="34" charset="0"/>
                <a:cs typeface="Segoe UI" panose="020B0502040204020203" pitchFamily="34" charset="0"/>
              </a:rPr>
              <a:t>As a model for improving community engagement and strengthening local conservation outcomes, the </a:t>
            </a:r>
            <a:r>
              <a:rPr lang="en-US" sz="800" u="sng" dirty="0">
                <a:latin typeface="Segoe UI" panose="020B0502040204020203" pitchFamily="34" charset="0"/>
                <a:cs typeface="Segoe UI" panose="020B0502040204020203" pitchFamily="34" charset="0"/>
                <a:hlinkClick r:id="rId3"/>
              </a:rPr>
              <a:t>Standards of Excellence</a:t>
            </a:r>
            <a:r>
              <a:rPr lang="en-US" sz="800" dirty="0">
                <a:latin typeface="Segoe UI" panose="020B0502040204020203" pitchFamily="34" charset="0"/>
                <a:cs typeface="Segoe UI" panose="020B0502040204020203" pitchFamily="34" charset="0"/>
              </a:rPr>
              <a:t> have been embraced and validated as an effective framework for establishing genuine relationships between the Service and urban communities. </a:t>
            </a:r>
          </a:p>
          <a:p>
            <a:pPr marL="114300" indent="0">
              <a:lnSpc>
                <a:spcPct val="114999"/>
              </a:lnSpc>
              <a:buNone/>
            </a:pPr>
            <a:endParaRPr lang="en-US" sz="800" dirty="0">
              <a:latin typeface="Segoe UI" panose="020B0502040204020203" pitchFamily="34" charset="0"/>
              <a:cs typeface="Segoe UI" panose="020B0502040204020203" pitchFamily="34" charset="0"/>
            </a:endParaRPr>
          </a:p>
          <a:p>
            <a:pPr marL="114300" indent="0">
              <a:lnSpc>
                <a:spcPct val="114999"/>
              </a:lnSpc>
              <a:buNone/>
            </a:pPr>
            <a:r>
              <a:rPr lang="en-US" sz="800" dirty="0">
                <a:latin typeface="Segoe UI" panose="020B0502040204020203" pitchFamily="34" charset="0"/>
                <a:cs typeface="Segoe UI" panose="020B0502040204020203" pitchFamily="34" charset="0"/>
              </a:rPr>
              <a:t>To expedite our ability to meaningfully engage with communities that have historically been excluded from conservation efforts, we are trying to model our behavior around four Critical Elements (see right). These four elements will be used as our foundation for building long-term partnerships; demonstrating our commitment to uplifting Black, Indigenous, and People of Color (BIPOC) communities; and holding ourselves accountable to continual progress.</a:t>
            </a:r>
          </a:p>
        </p:txBody>
      </p:sp>
      <p:pic>
        <p:nvPicPr>
          <p:cNvPr id="5" name="Picture 2">
            <a:extLst>
              <a:ext uri="{FF2B5EF4-FFF2-40B4-BE49-F238E27FC236}">
                <a16:creationId xmlns:a16="http://schemas.microsoft.com/office/drawing/2014/main" id="{B7D2A368-43BA-403E-8BFB-723187EA4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288" y="907200"/>
            <a:ext cx="1779386" cy="390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FY21 Capacity Assessment Reflection Summary</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Autofit/>
          </a:bodyPr>
          <a:lstStyle/>
          <a:p>
            <a:pPr marL="114300" indent="0">
              <a:buSzPct val="75000"/>
              <a:buNone/>
            </a:pPr>
            <a:r>
              <a:rPr lang="en-US" sz="1000" b="1" dirty="0">
                <a:solidFill>
                  <a:srgbClr val="E42628"/>
                </a:solidFill>
                <a:latin typeface="Segoe UI"/>
                <a:cs typeface="Segoe UI"/>
              </a:rPr>
              <a:t>Where we need to do better:</a:t>
            </a:r>
            <a:br>
              <a:rPr lang="en-US" sz="900" b="1" dirty="0">
                <a:solidFill>
                  <a:srgbClr val="E42628"/>
                </a:solidFill>
                <a:latin typeface="Segoe UI"/>
                <a:cs typeface="Segoe UI"/>
              </a:rPr>
            </a:br>
            <a:endParaRPr lang="en-US" sz="900" b="1" dirty="0">
              <a:solidFill>
                <a:srgbClr val="E42628"/>
              </a:solidFill>
              <a:latin typeface="Segoe UI"/>
              <a:cs typeface="Segoe UI"/>
            </a:endParaRPr>
          </a:p>
          <a:p>
            <a:pPr marL="114300" indent="0">
              <a:buSzPct val="75000"/>
              <a:buNone/>
            </a:pPr>
            <a:r>
              <a:rPr lang="en-US" sz="800" b="1" dirty="0">
                <a:latin typeface="Segoe UI" panose="020B0502040204020203" pitchFamily="34" charset="0"/>
                <a:cs typeface="Segoe UI" panose="020B0502040204020203" pitchFamily="34" charset="0"/>
              </a:rPr>
              <a:t>Measurement and Reporting</a:t>
            </a:r>
          </a:p>
          <a:p>
            <a:pPr marL="114300" indent="0">
              <a:buSzPct val="75000"/>
              <a:buNone/>
            </a:pPr>
            <a:r>
              <a:rPr lang="en-US" sz="800" b="0" i="0" dirty="0">
                <a:solidFill>
                  <a:srgbClr val="000000"/>
                </a:solidFill>
                <a:effectLst/>
                <a:latin typeface="Segoe UI" panose="020B0502040204020203" pitchFamily="34" charset="0"/>
                <a:cs typeface="Segoe UI" panose="020B0502040204020203" pitchFamily="34" charset="0"/>
              </a:rPr>
              <a:t>While we have relatively rigorous on-site visitor satisfaction surveys, we have been unable to apply any customer experience metrics to smaller discreet digital services due to </a:t>
            </a:r>
            <a:r>
              <a:rPr lang="en-US" sz="800" dirty="0">
                <a:solidFill>
                  <a:srgbClr val="000000"/>
                </a:solidFill>
                <a:latin typeface="Segoe UI" panose="020B0502040204020203" pitchFamily="34" charset="0"/>
                <a:cs typeface="Segoe UI" panose="020B0502040204020203" pitchFamily="34" charset="0"/>
              </a:rPr>
              <a:t>the archaic state of digital infrastructure. </a:t>
            </a:r>
            <a:br>
              <a:rPr lang="en-US" sz="800" dirty="0">
                <a:solidFill>
                  <a:srgbClr val="000000"/>
                </a:solidFill>
                <a:latin typeface="Segoe UI" panose="020B0502040204020203" pitchFamily="34" charset="0"/>
                <a:cs typeface="Segoe UI" panose="020B0502040204020203" pitchFamily="34" charset="0"/>
              </a:rPr>
            </a:br>
            <a:r>
              <a:rPr lang="en-US" sz="800" dirty="0">
                <a:solidFill>
                  <a:srgbClr val="000000"/>
                </a:solidFill>
                <a:latin typeface="Segoe UI" panose="020B0502040204020203" pitchFamily="34" charset="0"/>
                <a:cs typeface="Segoe UI" panose="020B0502040204020203" pitchFamily="34" charset="0"/>
              </a:rPr>
              <a:t>  </a:t>
            </a:r>
            <a:endParaRPr lang="en-US" sz="800" dirty="0">
              <a:latin typeface="Segoe UI" panose="020B0502040204020203" pitchFamily="34" charset="0"/>
              <a:cs typeface="Segoe UI" panose="020B0502040204020203" pitchFamily="34" charset="0"/>
            </a:endParaRPr>
          </a:p>
          <a:p>
            <a:pPr marL="114300" indent="0">
              <a:lnSpc>
                <a:spcPct val="114999"/>
              </a:lnSpc>
              <a:buNone/>
            </a:pPr>
            <a:r>
              <a:rPr lang="en-US" sz="800" b="1" dirty="0">
                <a:latin typeface="Segoe UI" panose="020B0502040204020203" pitchFamily="34" charset="0"/>
                <a:cs typeface="Segoe UI" panose="020B0502040204020203" pitchFamily="34" charset="0"/>
              </a:rPr>
              <a:t>Governance and Strategy:  </a:t>
            </a:r>
            <a:endParaRPr lang="en-US" sz="800" dirty="0">
              <a:latin typeface="Segoe UI" panose="020B0502040204020203" pitchFamily="34" charset="0"/>
              <a:cs typeface="Segoe UI" panose="020B0502040204020203" pitchFamily="34" charset="0"/>
            </a:endParaRPr>
          </a:p>
          <a:p>
            <a:pPr marL="114300" indent="0">
              <a:lnSpc>
                <a:spcPct val="114999"/>
              </a:lnSpc>
              <a:buNone/>
            </a:pPr>
            <a:r>
              <a:rPr lang="en-US" sz="800" dirty="0">
                <a:latin typeface="Segoe UI" panose="020B0502040204020203" pitchFamily="34" charset="0"/>
                <a:cs typeface="Segoe UI" panose="020B0502040204020203" pitchFamily="34" charset="0"/>
              </a:rPr>
              <a:t>The mission of the agency is focused on wildlife conservation, and this single-minded focus can cumulatively be perceived as onerously regulatory and seeming disconnected from economic realities and popular recreation interests.  While there is general agreement that applying customer service principles and incorporating social science research is necessary for successful wildlife conservation, it will take a top down and bottom-up culture shift to wholistically think about how we can help wildlife AND people thrive.</a:t>
            </a:r>
          </a:p>
          <a:p>
            <a:pPr marL="114300" indent="0">
              <a:lnSpc>
                <a:spcPct val="114999"/>
              </a:lnSpc>
              <a:buNone/>
            </a:pPr>
            <a:endParaRPr lang="en-US" sz="800" b="1" dirty="0">
              <a:latin typeface="Segoe UI" panose="020B0502040204020203" pitchFamily="34" charset="0"/>
              <a:cs typeface="Segoe UI" panose="020B0502040204020203" pitchFamily="34" charset="0"/>
            </a:endParaRPr>
          </a:p>
          <a:p>
            <a:pPr>
              <a:lnSpc>
                <a:spcPct val="114999"/>
              </a:lnSpc>
              <a:buNone/>
            </a:pPr>
            <a:r>
              <a:rPr lang="en-US" sz="800" b="1" dirty="0">
                <a:latin typeface="Segoe UI" panose="020B0502040204020203" pitchFamily="34" charset="0"/>
                <a:cs typeface="Segoe UI" panose="020B0502040204020203" pitchFamily="34" charset="0"/>
              </a:rPr>
              <a:t>Customer Understanding:</a:t>
            </a:r>
            <a:r>
              <a:rPr lang="en-US" sz="800" dirty="0">
                <a:latin typeface="Segoe UI" panose="020B0502040204020203" pitchFamily="34" charset="0"/>
                <a:cs typeface="Segoe UI" panose="020B0502040204020203" pitchFamily="34" charset="0"/>
              </a:rPr>
              <a:t> </a:t>
            </a:r>
          </a:p>
          <a:p>
            <a:pPr marL="112713" indent="1588">
              <a:lnSpc>
                <a:spcPct val="114999"/>
              </a:lnSpc>
              <a:buNone/>
            </a:pPr>
            <a:r>
              <a:rPr lang="en-US" sz="800" dirty="0">
                <a:latin typeface="Segoe UI" panose="020B0502040204020203" pitchFamily="34" charset="0"/>
                <a:cs typeface="Segoe UI" panose="020B0502040204020203" pitchFamily="34" charset="0"/>
              </a:rPr>
              <a:t>Due to continued lack of capacity, it has been difficult to find time to explore better understanding our customers. Additionally, OMB information clearance in the Department of Interior continue to slow many initiatives. </a:t>
            </a:r>
          </a:p>
          <a:p>
            <a:pPr marL="114300" indent="0">
              <a:buSzPct val="75000"/>
              <a:buNone/>
            </a:pPr>
            <a:endParaRPr lang="en-US" sz="800" b="1" dirty="0">
              <a:solidFill>
                <a:srgbClr val="E42628"/>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554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Adapting Service During a Global Pandemic</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Where we innovated</a:t>
            </a:r>
          </a:p>
          <a:p>
            <a:pPr marL="114300" indent="0">
              <a:buSzPct val="75000"/>
              <a:buNone/>
            </a:pPr>
            <a:r>
              <a:rPr lang="en-US" sz="1050" b="0" i="0" dirty="0">
                <a:solidFill>
                  <a:srgbClr val="323130"/>
                </a:solidFill>
                <a:effectLst/>
                <a:latin typeface="Segoe UI" panose="020B0502040204020203" pitchFamily="34" charset="0"/>
                <a:cs typeface="Segoe UI" panose="020B0502040204020203" pitchFamily="34" charset="0"/>
              </a:rPr>
              <a:t>National wildlife refuges saw unprecedented numbers of returning and new visitors during the COVID Pandemic.  As the American public discovered national wildlife refuges, we implemented creative safety messagin</a:t>
            </a:r>
            <a:r>
              <a:rPr lang="en-US" sz="1050" dirty="0">
                <a:solidFill>
                  <a:srgbClr val="323130"/>
                </a:solidFill>
                <a:latin typeface="Segoe UI" panose="020B0502040204020203" pitchFamily="34" charset="0"/>
                <a:cs typeface="Segoe UI" panose="020B0502040204020203" pitchFamily="34" charset="0"/>
              </a:rPr>
              <a:t>g through Recreate Responsibly messaging, as well as </a:t>
            </a:r>
            <a:r>
              <a:rPr lang="en-US" sz="1050" b="0" i="0" dirty="0">
                <a:solidFill>
                  <a:srgbClr val="323130"/>
                </a:solidFill>
                <a:effectLst/>
                <a:latin typeface="Segoe UI" panose="020B0502040204020203" pitchFamily="34" charset="0"/>
                <a:cs typeface="Segoe UI" panose="020B0502040204020203" pitchFamily="34" charset="0"/>
              </a:rPr>
              <a:t>self-guided and virtual nature programming that served a school children and adults in lockdown.  </a:t>
            </a:r>
          </a:p>
          <a:p>
            <a:pPr marL="114300" indent="0">
              <a:buSzPct val="75000"/>
              <a:buNone/>
            </a:pPr>
            <a:endParaRPr lang="en-US" sz="1100" dirty="0">
              <a:latin typeface="Segoe UI" panose="020B0502040204020203" pitchFamily="34" charset="0"/>
              <a:cs typeface="Segoe UI" panose="020B0502040204020203" pitchFamily="34" charset="0"/>
            </a:endParaRPr>
          </a:p>
          <a:p>
            <a:pPr marL="114300" indent="0">
              <a:buSzPct val="75000"/>
              <a:buNone/>
            </a:pPr>
            <a:endParaRPr lang="en-US" sz="1100" dirty="0">
              <a:latin typeface="Segoe UI" panose="020B0502040204020203"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id="{20AFE3B3-A466-4467-8604-430F0945B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70" y="2151822"/>
            <a:ext cx="2082316" cy="2704307"/>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A0020408-2A41-46E1-B48D-80E2E753F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775" y="2151822"/>
            <a:ext cx="2088719" cy="2703844"/>
          </a:xfrm>
          <a:prstGeom prst="rect">
            <a:avLst/>
          </a:prstGeom>
        </p:spPr>
      </p:pic>
      <p:pic>
        <p:nvPicPr>
          <p:cNvPr id="7" name="Picture 6" descr="Text&#10;&#10;Description automatically generated">
            <a:extLst>
              <a:ext uri="{FF2B5EF4-FFF2-40B4-BE49-F238E27FC236}">
                <a16:creationId xmlns:a16="http://schemas.microsoft.com/office/drawing/2014/main" id="{2AF12F77-7774-4EC3-8669-A950551758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983" y="2146870"/>
            <a:ext cx="2095479" cy="2703844"/>
          </a:xfrm>
          <a:prstGeom prst="rect">
            <a:avLst/>
          </a:prstGeom>
        </p:spPr>
      </p:pic>
    </p:spTree>
    <p:extLst>
      <p:ext uri="{BB962C8B-B14F-4D97-AF65-F5344CB8AC3E}">
        <p14:creationId xmlns:p14="http://schemas.microsoft.com/office/powerpoint/2010/main" val="263305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Adapting Service During a Global Pandemic</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Examples of COVID Public Safety Messages</a:t>
            </a:r>
          </a:p>
          <a:p>
            <a:pPr marL="114300" indent="0">
              <a:buSzPct val="75000"/>
              <a:buNone/>
            </a:pPr>
            <a:endParaRPr lang="en-US" sz="1100" dirty="0">
              <a:latin typeface="Segoe UI" panose="020B0502040204020203" pitchFamily="34" charset="0"/>
              <a:cs typeface="Segoe UI" panose="020B0502040204020203" pitchFamily="34" charset="0"/>
            </a:endParaRPr>
          </a:p>
          <a:p>
            <a:pPr marL="114300" indent="0">
              <a:buSzPct val="75000"/>
              <a:buNone/>
            </a:pPr>
            <a:endParaRPr lang="en-US" sz="1100" dirty="0">
              <a:latin typeface="Segoe UI" panose="020B0502040204020203" pitchFamily="34" charset="0"/>
              <a:cs typeface="Segoe UI" panose="020B0502040204020203" pitchFamily="34" charset="0"/>
            </a:endParaRPr>
          </a:p>
        </p:txBody>
      </p:sp>
      <p:pic>
        <p:nvPicPr>
          <p:cNvPr id="11" name="Picture 10" descr="Diagram&#10;&#10;Description automatically generated with low confidence">
            <a:extLst>
              <a:ext uri="{FF2B5EF4-FFF2-40B4-BE49-F238E27FC236}">
                <a16:creationId xmlns:a16="http://schemas.microsoft.com/office/drawing/2014/main" id="{ED69761F-6C78-476A-BAE7-056F4B62FBF1}"/>
              </a:ext>
            </a:extLst>
          </p:cNvPr>
          <p:cNvPicPr>
            <a:picLocks noChangeAspect="1"/>
          </p:cNvPicPr>
          <p:nvPr/>
        </p:nvPicPr>
        <p:blipFill rotWithShape="1">
          <a:blip r:embed="rId3"/>
          <a:srcRect l="1" r="658" b="60095"/>
          <a:stretch/>
        </p:blipFill>
        <p:spPr>
          <a:xfrm>
            <a:off x="121413" y="1791918"/>
            <a:ext cx="4636684" cy="2025702"/>
          </a:xfrm>
          <a:prstGeom prst="rect">
            <a:avLst/>
          </a:prstGeom>
        </p:spPr>
      </p:pic>
      <p:pic>
        <p:nvPicPr>
          <p:cNvPr id="12" name="Picture 11">
            <a:extLst>
              <a:ext uri="{FF2B5EF4-FFF2-40B4-BE49-F238E27FC236}">
                <a16:creationId xmlns:a16="http://schemas.microsoft.com/office/drawing/2014/main" id="{702AEDF6-FED5-420A-904F-010C658B4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3318" y="1040298"/>
            <a:ext cx="1700801" cy="1700801"/>
          </a:xfrm>
          <a:prstGeom prst="rect">
            <a:avLst/>
          </a:prstGeom>
        </p:spPr>
      </p:pic>
      <p:pic>
        <p:nvPicPr>
          <p:cNvPr id="13" name="Picture 12">
            <a:extLst>
              <a:ext uri="{FF2B5EF4-FFF2-40B4-BE49-F238E27FC236}">
                <a16:creationId xmlns:a16="http://schemas.microsoft.com/office/drawing/2014/main" id="{5894915C-66B6-4D7A-B4DF-9F0074EA6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4476" y="1040298"/>
            <a:ext cx="1700801" cy="1700801"/>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EE81D14B-FA4F-4E38-9EFC-17C8DE2C10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4476" y="2900261"/>
            <a:ext cx="1700801" cy="1700801"/>
          </a:xfrm>
          <a:prstGeom prst="rect">
            <a:avLst/>
          </a:prstGeom>
        </p:spPr>
      </p:pic>
      <p:pic>
        <p:nvPicPr>
          <p:cNvPr id="15" name="Picture 14" descr="Logo&#10;&#10;Description automatically generated">
            <a:extLst>
              <a:ext uri="{FF2B5EF4-FFF2-40B4-BE49-F238E27FC236}">
                <a16:creationId xmlns:a16="http://schemas.microsoft.com/office/drawing/2014/main" id="{631D9988-E4BA-4B10-8776-56891F45B8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3317" y="2900260"/>
            <a:ext cx="1700801" cy="1700801"/>
          </a:xfrm>
          <a:prstGeom prst="rect">
            <a:avLst/>
          </a:prstGeom>
        </p:spPr>
      </p:pic>
    </p:spTree>
    <p:extLst>
      <p:ext uri="{BB962C8B-B14F-4D97-AF65-F5344CB8AC3E}">
        <p14:creationId xmlns:p14="http://schemas.microsoft.com/office/powerpoint/2010/main" val="258642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Adapting Service During a Global Pandemic</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Examples of virtual and self-guided programming</a:t>
            </a:r>
          </a:p>
          <a:p>
            <a:pPr marL="114300" indent="0">
              <a:buSzPct val="75000"/>
              <a:buNone/>
            </a:pPr>
            <a:endParaRPr lang="en-US" sz="1100" dirty="0">
              <a:latin typeface="Segoe UI" panose="020B0502040204020203" pitchFamily="34" charset="0"/>
              <a:cs typeface="Segoe UI" panose="020B0502040204020203" pitchFamily="34" charset="0"/>
            </a:endParaRPr>
          </a:p>
          <a:p>
            <a:pPr marL="114300" indent="0">
              <a:buSzPct val="75000"/>
              <a:buNone/>
            </a:pPr>
            <a:endParaRPr lang="en-US" sz="1100" dirty="0">
              <a:latin typeface="Segoe UI" panose="020B0502040204020203" pitchFamily="34" charset="0"/>
              <a:cs typeface="Segoe UI" panose="020B0502040204020203" pitchFamily="34" charset="0"/>
            </a:endParaRPr>
          </a:p>
        </p:txBody>
      </p:sp>
      <p:pic>
        <p:nvPicPr>
          <p:cNvPr id="10" name="Picture 9" descr="Diagram&#10;&#10;Description automatically generated with medium confidence">
            <a:extLst>
              <a:ext uri="{FF2B5EF4-FFF2-40B4-BE49-F238E27FC236}">
                <a16:creationId xmlns:a16="http://schemas.microsoft.com/office/drawing/2014/main" id="{C6EA6F81-469F-4FF8-A129-D204061E61E4}"/>
              </a:ext>
            </a:extLst>
          </p:cNvPr>
          <p:cNvPicPr>
            <a:picLocks noChangeAspect="1"/>
          </p:cNvPicPr>
          <p:nvPr/>
        </p:nvPicPr>
        <p:blipFill>
          <a:blip r:embed="rId3"/>
          <a:stretch>
            <a:fillRect/>
          </a:stretch>
        </p:blipFill>
        <p:spPr>
          <a:xfrm>
            <a:off x="560446" y="1543318"/>
            <a:ext cx="3659825" cy="2056864"/>
          </a:xfrm>
          <a:prstGeom prst="rect">
            <a:avLst/>
          </a:prstGeom>
        </p:spPr>
      </p:pic>
      <p:pic>
        <p:nvPicPr>
          <p:cNvPr id="16" name="Picture 15" descr="A picture containing graphical user interface&#10;&#10;Description automatically generated">
            <a:extLst>
              <a:ext uri="{FF2B5EF4-FFF2-40B4-BE49-F238E27FC236}">
                <a16:creationId xmlns:a16="http://schemas.microsoft.com/office/drawing/2014/main" id="{798D9AC5-58FF-4D96-8BCF-119A97CBCA1B}"/>
              </a:ext>
            </a:extLst>
          </p:cNvPr>
          <p:cNvPicPr>
            <a:picLocks noChangeAspect="1"/>
          </p:cNvPicPr>
          <p:nvPr/>
        </p:nvPicPr>
        <p:blipFill>
          <a:blip r:embed="rId4"/>
          <a:stretch>
            <a:fillRect/>
          </a:stretch>
        </p:blipFill>
        <p:spPr>
          <a:xfrm>
            <a:off x="4572000" y="1268280"/>
            <a:ext cx="4535280" cy="3518492"/>
          </a:xfrm>
          <a:prstGeom prst="rect">
            <a:avLst/>
          </a:prstGeom>
        </p:spPr>
      </p:pic>
    </p:spTree>
    <p:extLst>
      <p:ext uri="{BB962C8B-B14F-4D97-AF65-F5344CB8AC3E}">
        <p14:creationId xmlns:p14="http://schemas.microsoft.com/office/powerpoint/2010/main" val="132176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HISP </a:t>
            </a:r>
            <a:r>
              <a:rPr lang="en-US"/>
              <a:t>Equity Reflection</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70000" lnSpcReduction="20000"/>
          </a:bodyPr>
          <a:lstStyle/>
          <a:p>
            <a:pPr marL="114300" indent="0">
              <a:buSzPct val="75000"/>
              <a:buNone/>
            </a:pPr>
            <a:r>
              <a:rPr lang="en-US" sz="1800" b="1" dirty="0">
                <a:solidFill>
                  <a:srgbClr val="E42628"/>
                </a:solidFill>
                <a:latin typeface="Segoe UI" panose="020B0502040204020203" pitchFamily="34" charset="0"/>
                <a:cs typeface="Segoe UI" panose="020B0502040204020203" pitchFamily="34" charset="0"/>
              </a:rPr>
              <a:t>Who is this provider intended to serve?</a:t>
            </a:r>
          </a:p>
          <a:p>
            <a:pPr marL="114300" indent="0">
              <a:lnSpc>
                <a:spcPct val="114999"/>
              </a:lnSpc>
              <a:buNone/>
            </a:pPr>
            <a:endParaRPr lang="en-US" sz="1400" dirty="0">
              <a:latin typeface="Arial"/>
              <a:cs typeface="Arial"/>
            </a:endParaRPr>
          </a:p>
          <a:p>
            <a:pPr marL="114300" indent="0">
              <a:lnSpc>
                <a:spcPct val="114999"/>
              </a:lnSpc>
              <a:buNone/>
            </a:pPr>
            <a:r>
              <a:rPr lang="en-US" sz="1400" i="1" dirty="0">
                <a:latin typeface="Arial"/>
                <a:cs typeface="Arial"/>
              </a:rPr>
              <a:t>Our customers can be roughly divided into three groups</a:t>
            </a:r>
          </a:p>
          <a:p>
            <a:pPr marL="114300" indent="0">
              <a:lnSpc>
                <a:spcPct val="114999"/>
              </a:lnSpc>
              <a:buNone/>
            </a:pPr>
            <a:endParaRPr lang="en-US" sz="1400" dirty="0">
              <a:latin typeface="Arial"/>
              <a:cs typeface="Arial"/>
            </a:endParaRPr>
          </a:p>
          <a:p>
            <a:pPr marL="114300" indent="0">
              <a:lnSpc>
                <a:spcPct val="114999"/>
              </a:lnSpc>
              <a:buNone/>
            </a:pPr>
            <a:r>
              <a:rPr lang="en-US" sz="1400" b="1" dirty="0">
                <a:latin typeface="Arial"/>
                <a:cs typeface="Arial"/>
              </a:rPr>
              <a:t>Conservation Stakeholders: </a:t>
            </a:r>
            <a:r>
              <a:rPr lang="en-US" sz="1400" dirty="0">
                <a:latin typeface="Arial"/>
                <a:cs typeface="Arial"/>
              </a:rPr>
              <a:t>Individuals, private business, non-profits, Tribes, local and state governments who are impacted by regulatory or land management actions as well as those who seek our assistance for proactive conservation through grants and technical assistance</a:t>
            </a:r>
            <a:r>
              <a:rPr lang="en-US" sz="1400" i="1" dirty="0">
                <a:latin typeface="Arial"/>
                <a:cs typeface="Arial"/>
              </a:rPr>
              <a:t>. </a:t>
            </a:r>
          </a:p>
          <a:p>
            <a:pPr marL="114300" indent="0">
              <a:lnSpc>
                <a:spcPct val="114999"/>
              </a:lnSpc>
              <a:buNone/>
            </a:pPr>
            <a:endParaRPr lang="en-US" sz="1400" i="1" dirty="0">
              <a:latin typeface="Arial"/>
              <a:cs typeface="Arial"/>
            </a:endParaRPr>
          </a:p>
          <a:p>
            <a:pPr marL="114300" indent="0">
              <a:lnSpc>
                <a:spcPct val="114999"/>
              </a:lnSpc>
              <a:buNone/>
            </a:pPr>
            <a:r>
              <a:rPr lang="en-US" sz="1400" i="1" dirty="0">
                <a:latin typeface="Arial"/>
                <a:cs typeface="Arial"/>
              </a:rPr>
              <a:t>The public lands areas of the U.S. Fish and Wildlife Service, most notably the National Wildlife Refuge System, serves: </a:t>
            </a:r>
          </a:p>
          <a:p>
            <a:pPr marL="114300" indent="0">
              <a:lnSpc>
                <a:spcPct val="114999"/>
              </a:lnSpc>
              <a:buNone/>
            </a:pPr>
            <a:endParaRPr lang="en-US" sz="1400" i="1" dirty="0">
              <a:latin typeface="Arial"/>
              <a:cs typeface="Arial"/>
            </a:endParaRPr>
          </a:p>
          <a:p>
            <a:pPr marL="114300" indent="0">
              <a:lnSpc>
                <a:spcPct val="114999"/>
              </a:lnSpc>
              <a:buNone/>
            </a:pPr>
            <a:r>
              <a:rPr lang="en-US" sz="1400" b="1" dirty="0">
                <a:latin typeface="Arial"/>
                <a:cs typeface="Arial"/>
              </a:rPr>
              <a:t>Communities near or adjacent to public lands and impacted by management decisions</a:t>
            </a:r>
          </a:p>
          <a:p>
            <a:pPr marL="114300" indent="0">
              <a:lnSpc>
                <a:spcPct val="114999"/>
              </a:lnSpc>
              <a:buNone/>
            </a:pPr>
            <a:r>
              <a:rPr lang="en-US" sz="1400" dirty="0">
                <a:latin typeface="Arial"/>
                <a:cs typeface="Arial"/>
              </a:rPr>
              <a:t>There is no one-size-fits-all solution to fish and wildlife conservation. National Wildlife Refuge System teams work to understand individual conservation issues as they affect the interests of local communities and groups. Then they customize approaches to address these needs to help fish, wildlife and people.​ While every field unit serves their local communities. In the last seven years, the Refuge System has made a numerous strategic investments to ensure our local urban communities reap the equitable benefits of wildlife conservation at over 101 national wildlife refuges within 25 miles of populations of 250,000+.</a:t>
            </a:r>
          </a:p>
          <a:p>
            <a:pPr marL="114300" indent="0">
              <a:lnSpc>
                <a:spcPct val="114999"/>
              </a:lnSpc>
              <a:buNone/>
            </a:pPr>
            <a:endParaRPr lang="en-US" sz="1400" dirty="0">
              <a:latin typeface="Arial"/>
              <a:cs typeface="Arial"/>
            </a:endParaRPr>
          </a:p>
          <a:p>
            <a:pPr marL="114300" indent="0">
              <a:lnSpc>
                <a:spcPct val="114999"/>
              </a:lnSpc>
              <a:buNone/>
            </a:pPr>
            <a:r>
              <a:rPr lang="en-US" sz="1400" b="1" dirty="0">
                <a:latin typeface="Arial"/>
                <a:cs typeface="Arial"/>
              </a:rPr>
              <a:t>Recreational Visitors </a:t>
            </a:r>
          </a:p>
          <a:p>
            <a:pPr marL="114300" indent="0">
              <a:lnSpc>
                <a:spcPct val="114999"/>
              </a:lnSpc>
              <a:buNone/>
            </a:pPr>
            <a:r>
              <a:rPr lang="en-US" sz="1400" dirty="0">
                <a:latin typeface="Arial"/>
                <a:cs typeface="Arial"/>
              </a:rPr>
              <a:t>The National Wildlife Refuge Visitor Survey data shows that the majority of Americans visiting wildlife refuges are primarily older, white, and college educated. This data supports the need to make wildlife refuges more welcoming and inclusive to all people and promote communication channels for reaching minority groups. Robust monitoring will allow us to take a science-based approach to achieve our goals around safe, welcoming and inclusive experiences.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539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HISP Equity Reflection (cont.)</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62500" lnSpcReduction="20000"/>
          </a:bodyPr>
          <a:lstStyle/>
          <a:p>
            <a:pPr marL="114300" indent="0">
              <a:buSzPct val="75000"/>
              <a:buNone/>
            </a:pPr>
            <a:r>
              <a:rPr lang="en-US" sz="2400" b="1" dirty="0">
                <a:solidFill>
                  <a:srgbClr val="E42628"/>
                </a:solidFill>
                <a:latin typeface="Segoe UI" panose="020B0502040204020203" pitchFamily="34" charset="0"/>
                <a:cs typeface="Segoe UI" panose="020B0502040204020203" pitchFamily="34" charset="0"/>
              </a:rPr>
              <a:t>Are there barriers that people of color, people with disabilities, LGBTQ+ people, women, non-native English speakers, and others who have been historically underserved, marginalized, discriminated, and adversely affected by persistent poverty and inequality face with regard to this program or service? How might these individuals interact with your program differently? </a:t>
            </a:r>
          </a:p>
          <a:p>
            <a:pPr marL="114300" indent="0" algn="l" rtl="0" fontAlgn="base">
              <a:buNone/>
            </a:pPr>
            <a:endParaRPr lang="en-US" sz="1800" i="0" u="none" strike="noStrike" dirty="0">
              <a:solidFill>
                <a:srgbClr val="000000"/>
              </a:solidFill>
              <a:effectLst/>
              <a:latin typeface="Franklin Gothic Book" panose="020B0503020102020204" pitchFamily="34" charset="0"/>
            </a:endParaRPr>
          </a:p>
          <a:p>
            <a:pPr marL="114300" indent="0" algn="l" rtl="0" fontAlgn="base">
              <a:buNone/>
            </a:pPr>
            <a:r>
              <a:rPr lang="en-US" sz="1800" dirty="0">
                <a:solidFill>
                  <a:srgbClr val="000000"/>
                </a:solidFill>
                <a:latin typeface="Segoe UI" panose="020B0502040204020203" pitchFamily="34" charset="0"/>
                <a:cs typeface="Segoe UI" panose="020B0502040204020203" pitchFamily="34" charset="0"/>
              </a:rPr>
              <a:t>One barrier for many is lack of awareness about the services and benefits delivered by our agency.  Others may be encounter skill, time or financial barriers in particular to a few of our higher investment recreation activities. </a:t>
            </a:r>
            <a:r>
              <a:rPr lang="en-US" sz="1800" dirty="0">
                <a:latin typeface="Segoe UI" panose="020B0502040204020203" pitchFamily="34" charset="0"/>
                <a:cs typeface="Segoe UI" panose="020B0502040204020203" pitchFamily="34" charset="0"/>
              </a:rPr>
              <a:t>For communities near national wildlife refuges, there may be physical barriers like public transportation availability or road safety. Fear of law enforcement, wildlife or natural areas could also be barriers for some groups</a:t>
            </a:r>
            <a:r>
              <a:rPr lang="en-US" sz="1800" dirty="0">
                <a:solidFill>
                  <a:schemeClr val="tx1"/>
                </a:solidFill>
                <a:latin typeface="Segoe UI" panose="020B0502040204020203" pitchFamily="34" charset="0"/>
                <a:cs typeface="Segoe UI" panose="020B0502040204020203" pitchFamily="34" charset="0"/>
              </a:rPr>
              <a:t>. The FWS also recognizes the systemic effects of historically excluding underserved, marginalized, discriminated from outdoor recreation on public lands.</a:t>
            </a:r>
          </a:p>
          <a:p>
            <a:pPr marL="114300" indent="0" algn="l" rtl="0" fontAlgn="base">
              <a:buNone/>
            </a:pPr>
            <a:endParaRPr lang="en-US" sz="1800" dirty="0">
              <a:solidFill>
                <a:schemeClr val="tx1"/>
              </a:solidFill>
              <a:latin typeface="Segoe UI" panose="020B0502040204020203" pitchFamily="34" charset="0"/>
              <a:cs typeface="Segoe UI" panose="020B0502040204020203" pitchFamily="34" charset="0"/>
            </a:endParaRPr>
          </a:p>
          <a:p>
            <a:pPr marL="114300" indent="0">
              <a:buSzPct val="75000"/>
              <a:buNone/>
            </a:pPr>
            <a:r>
              <a:rPr lang="en-US" sz="1800" b="1" dirty="0">
                <a:solidFill>
                  <a:srgbClr val="E42628"/>
                </a:solidFill>
                <a:latin typeface="Segoe UI"/>
                <a:cs typeface="Segoe UI"/>
              </a:rPr>
              <a:t>Where do we have a knowledge gap about individuals’ interactions with our service we need evidence to fill?</a:t>
            </a:r>
          </a:p>
          <a:p>
            <a:pPr marL="114300" indent="0">
              <a:buSzPct val="75000"/>
              <a:buNone/>
            </a:pPr>
            <a:r>
              <a:rPr lang="en-US" sz="1400" dirty="0">
                <a:latin typeface="Segoe UI" panose="020B0502040204020203" pitchFamily="34" charset="0"/>
                <a:cs typeface="Segoe UI" panose="020B0502040204020203" pitchFamily="34" charset="0"/>
              </a:rPr>
              <a:t>We don’t have any information about why certain groups do not visit national wildlife refuges.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055282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4B543C739D4D49A5912A3A74E6D610" ma:contentTypeVersion="8" ma:contentTypeDescription="Create a new document." ma:contentTypeScope="" ma:versionID="85e131f6487d9fb77a9cf24390788b7e">
  <xsd:schema xmlns:xsd="http://www.w3.org/2001/XMLSchema" xmlns:xs="http://www.w3.org/2001/XMLSchema" xmlns:p="http://schemas.microsoft.com/office/2006/metadata/properties" xmlns:ns2="5e819261-9c30-44c8-bdeb-857a1a2e8ed5" xmlns:ns3="8472685c-6837-4b43-a4b6-a0503350f3e3" targetNamespace="http://schemas.microsoft.com/office/2006/metadata/properties" ma:root="true" ma:fieldsID="2739a50a989843bfdcb8927fa2b0ee32" ns2:_="" ns3:_="">
    <xsd:import namespace="5e819261-9c30-44c8-bdeb-857a1a2e8ed5"/>
    <xsd:import namespace="8472685c-6837-4b43-a4b6-a0503350f3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19261-9c30-44c8-bdeb-857a1a2e8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72685c-6837-4b43-a4b6-a0503350f3e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91C514-DA00-486C-855F-78EDE02C2D54}">
  <ds:schemaRefs>
    <ds:schemaRef ds:uri="8472685c-6837-4b43-a4b6-a0503350f3e3"/>
    <ds:schemaRef ds:uri="http://purl.org/dc/terms/"/>
    <ds:schemaRef ds:uri="http://purl.org/dc/elements/1.1/"/>
    <ds:schemaRef ds:uri="http://schemas.microsoft.com/office/2006/documentManagement/types"/>
    <ds:schemaRef ds:uri="5e819261-9c30-44c8-bdeb-857a1a2e8ed5"/>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4589B50-D94C-43A2-97FA-002F6D901E2A}">
  <ds:schemaRefs>
    <ds:schemaRef ds:uri="http://schemas.microsoft.com/sharepoint/v3/contenttype/forms"/>
  </ds:schemaRefs>
</ds:datastoreItem>
</file>

<file path=customXml/itemProps3.xml><?xml version="1.0" encoding="utf-8"?>
<ds:datastoreItem xmlns:ds="http://schemas.openxmlformats.org/officeDocument/2006/customXml" ds:itemID="{DB20F6F4-DE5F-4F13-82F0-9B4515310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19261-9c30-44c8-bdeb-857a1a2e8ed5"/>
    <ds:schemaRef ds:uri="8472685c-6837-4b43-a4b6-a0503350f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1661</TotalTime>
  <Words>2758</Words>
  <Application>Microsoft Office PowerPoint</Application>
  <PresentationFormat>On-screen Show (16:9)</PresentationFormat>
  <Paragraphs>174</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Segoe UI</vt:lpstr>
      <vt:lpstr>Public Sans Thin</vt:lpstr>
      <vt:lpstr>Public Sans</vt:lpstr>
      <vt:lpstr>Roboto</vt:lpstr>
      <vt:lpstr>Franklin Gothic Book</vt:lpstr>
      <vt:lpstr>Arial</vt:lpstr>
      <vt:lpstr>Simple Light</vt:lpstr>
      <vt:lpstr>FY23 CX Action Plan U.S. Fish and Wildlife Service Department of Interior</vt:lpstr>
      <vt:lpstr>FY21 Capacity Assessment Reflection Summary</vt:lpstr>
      <vt:lpstr>FY21 Capacity Assessment Reflection Summary</vt:lpstr>
      <vt:lpstr>FY21 Capacity Assessment Reflection Summary</vt:lpstr>
      <vt:lpstr>Adapting Service During a Global Pandemic</vt:lpstr>
      <vt:lpstr>Adapting Service During a Global Pandemic</vt:lpstr>
      <vt:lpstr>Adapting Service During a Global Pandemic</vt:lpstr>
      <vt:lpstr>HISP Equity Reflection</vt:lpstr>
      <vt:lpstr>HISP Equity Reflection (cont.)</vt:lpstr>
      <vt:lpstr>FY22 Commit to Action: Launch of New Website (fws.gov)</vt:lpstr>
      <vt:lpstr>FY22 Commit to Action: Reduce Skills Barriers to Recreational Access Near Urban National Wildlife Refuges</vt:lpstr>
      <vt:lpstr>FY22 Commit to Action: Migrate Special Use Permit Process to ePermits</vt:lpstr>
      <vt:lpstr>FY23 Commit to Action: Customer Relationship Management System of Hunting and Fishing Opportunities</vt:lpstr>
      <vt:lpstr>Commitments from Executive Order 14058</vt:lpstr>
      <vt:lpstr>  https://performance.gov/cx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Agencies On The Equity Assessment</dc:title>
  <dc:creator>Boland, Amira C. EOP/OMB</dc:creator>
  <cp:lastModifiedBy>Link, Josie</cp:lastModifiedBy>
  <cp:revision>52</cp:revision>
  <cp:lastPrinted>2021-08-09T22:48:36Z</cp:lastPrinted>
  <dcterms:modified xsi:type="dcterms:W3CDTF">2022-01-26T15:19:09Z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0x0101001A4B543C739D4D49A5912A3A74E6D610</vt:lpwstr>
  </property>
  <property fmtid="{D5CDD505-2E9C-101B-9397-08002B2CF9AE}" pid="3" name="MSIP_Label_ea60d57e-af5b-4752-ac57-3e4f28ca11dc_Enabled">
    <vt:lpwstr>true</vt:lpwstr>
  </property>
  <property fmtid="{D5CDD505-2E9C-101B-9397-08002B2CF9AE}" pid="4" name="MSIP_Label_ea60d57e-af5b-4752-ac57-3e4f28ca11dc_SetDate">
    <vt:lpwstr>2022-01-07T21:23:37Z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f728fbe2-847f-422e-ada2-21296c2809a3</vt:lpwstr>
  </property>
  <property fmtid="{D5CDD505-2E9C-101B-9397-08002B2CF9AE}" pid="9" name="MSIP_Label_ea60d57e-af5b-4752-ac57-3e4f28ca11dc_ContentBits">
    <vt:lpwstr>0</vt:lpwstr>
  </property>
</Properties>
</file>