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4" r:id="rId4"/>
  </p:sldMasterIdLst>
  <p:notesMasterIdLst>
    <p:notesMasterId r:id="rId14"/>
  </p:notesMasterIdLst>
  <p:sldIdLst>
    <p:sldId id="301" r:id="rId5"/>
    <p:sldId id="292" r:id="rId6"/>
    <p:sldId id="293" r:id="rId7"/>
    <p:sldId id="294" r:id="rId8"/>
    <p:sldId id="297" r:id="rId9"/>
    <p:sldId id="295" r:id="rId10"/>
    <p:sldId id="296" r:id="rId11"/>
    <p:sldId id="300" r:id="rId12"/>
    <p:sldId id="278" r:id="rId13"/>
  </p:sldIdLst>
  <p:sldSz cx="9144000" cy="5143500" type="screen16x9"/>
  <p:notesSz cx="6400800" cy="8686800"/>
  <p:embeddedFontLst>
    <p:embeddedFont>
      <p:font typeface="Public Sans" panose="020B0604020202020204" charset="0"/>
      <p:regular r:id="rId15"/>
      <p:bold r:id="rId16"/>
      <p:italic r:id="rId17"/>
      <p:boldItalic r:id="rId18"/>
    </p:embeddedFont>
    <p:embeddedFont>
      <p:font typeface="Public Sans Thin" panose="020B0604020202020204" charset="0"/>
      <p:regular r:id="rId19"/>
      <p:bold r:id="rId20"/>
      <p:italic r:id="rId21"/>
      <p:boldItalic r:id="rId22"/>
    </p:embeddedFont>
    <p:embeddedFont>
      <p:font typeface="Segoe UI" panose="020B0502040204020203" pitchFamily="34" charset="0"/>
      <p:regular r:id="rId23"/>
      <p:bold r:id="rId24"/>
      <p:italic r:id="rId25"/>
      <p:boldItalic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land, Amira C. EOP/OMB" initials="BACE" lastIdx="1" clrIdx="0">
    <p:extLst>
      <p:ext uri="{19B8F6BF-5375-455C-9EA6-DF929625EA0E}">
        <p15:presenceInfo xmlns:p15="http://schemas.microsoft.com/office/powerpoint/2012/main" userId="Boland, Amira C. EOP/OMB"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2628"/>
    <a:srgbClr val="151622"/>
    <a:srgbClr val="A8F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snapToGrid="0">
      <p:cViewPr varScale="1">
        <p:scale>
          <a:sx n="132" d="100"/>
          <a:sy n="132" d="100"/>
        </p:scale>
        <p:origin x="936" y="12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font" Target="fonts/font4.fntdata"/><Relationship Id="rId26" Type="http://schemas.openxmlformats.org/officeDocument/2006/relationships/font" Target="fonts/font12.fntdata"/><Relationship Id="rId3" Type="http://schemas.openxmlformats.org/officeDocument/2006/relationships/customXml" Target="../customXml/item3.xml"/><Relationship Id="rId21" Type="http://schemas.openxmlformats.org/officeDocument/2006/relationships/font" Target="fonts/font7.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font" Target="fonts/font3.fntdata"/><Relationship Id="rId25" Type="http://schemas.openxmlformats.org/officeDocument/2006/relationships/font" Target="fonts/font11.fntdata"/><Relationship Id="rId2" Type="http://schemas.openxmlformats.org/officeDocument/2006/relationships/customXml" Target="../customXml/item2.xml"/><Relationship Id="rId16" Type="http://schemas.openxmlformats.org/officeDocument/2006/relationships/font" Target="fonts/font2.fntdata"/><Relationship Id="rId20" Type="http://schemas.openxmlformats.org/officeDocument/2006/relationships/font" Target="fonts/font6.fntdata"/><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font" Target="fonts/font10.fntdata"/><Relationship Id="rId5" Type="http://schemas.openxmlformats.org/officeDocument/2006/relationships/slide" Target="slides/slide1.xml"/><Relationship Id="rId15" Type="http://schemas.openxmlformats.org/officeDocument/2006/relationships/font" Target="fonts/font1.fntdata"/><Relationship Id="rId23" Type="http://schemas.openxmlformats.org/officeDocument/2006/relationships/font" Target="fonts/font9.fntdata"/><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font" Target="fonts/font5.fntdata"/><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 Id="rId22" Type="http://schemas.openxmlformats.org/officeDocument/2006/relationships/font" Target="fonts/font8.fntdata"/><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40080" y="4126230"/>
            <a:ext cx="5120640" cy="3909060"/>
          </a:xfrm>
          <a:prstGeom prst="rect">
            <a:avLst/>
          </a:prstGeom>
          <a:noFill/>
          <a:ln>
            <a:noFill/>
          </a:ln>
        </p:spPr>
        <p:txBody>
          <a:bodyPr spcFirstLastPara="1" wrap="square" lIns="86195" tIns="86195" rIns="86195" bIns="8619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bf63b959ed_1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bf63b959ed_1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3461805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3102736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2394302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2990653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23229672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32253860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c8189809f2_0_32: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c8189809f2_0_32: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2041251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b="1" i="0">
                <a:latin typeface="Arial" panose="020B0604020202020204" pitchFamily="34" charset="0"/>
                <a:cs typeface="Arial" panose="020B0604020202020204" pitchFamily="34" charset="0"/>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dirty="0"/>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b="1" i="0">
                <a:latin typeface="Arial" panose="020B0604020202020204" pitchFamily="34" charset="0"/>
                <a:cs typeface="Arial" panose="020B0604020202020204" pitchFamily="34" charset="0"/>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dirty="0"/>
          </a:p>
        </p:txBody>
      </p:sp>
      <p:sp>
        <p:nvSpPr>
          <p:cNvPr id="12" name="Google Shape;12;p2"/>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extLst>
    <p:ext uri="{DCECCB84-F9BA-43D5-87BE-67443E8EF086}">
      <p15:sldGuideLst xmlns:p15="http://schemas.microsoft.com/office/powerpoint/2012/main">
        <p15:guide id="1" orient="horz" pos="1620">
          <p15:clr>
            <a:srgbClr val="FA7B17"/>
          </p15:clr>
        </p15:guide>
        <p15:guide id="2" pos="144">
          <p15:clr>
            <a:srgbClr val="FA7B17"/>
          </p15:clr>
        </p15:guide>
        <p15:guide id="3" orient="horz" pos="144">
          <p15:clr>
            <a:srgbClr val="FA7B17"/>
          </p15:clr>
        </p15:guide>
        <p15:guide id="4" pos="5616">
          <p15:clr>
            <a:srgbClr val="FA7B17"/>
          </p15:clr>
        </p15:guide>
        <p15:guide id="5" orient="horz" pos="3096">
          <p15:clr>
            <a:srgbClr val="FA7B17"/>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1">
  <p:cSld name="TITLE_1">
    <p:spTree>
      <p:nvGrpSpPr>
        <p:cNvPr id="1" name="Shape 13"/>
        <p:cNvGrpSpPr/>
        <p:nvPr/>
      </p:nvGrpSpPr>
      <p:grpSpPr>
        <a:xfrm>
          <a:off x="0" y="0"/>
          <a:ext cx="0" cy="0"/>
          <a:chOff x="0" y="0"/>
          <a:chExt cx="0" cy="0"/>
        </a:xfrm>
      </p:grpSpPr>
      <p:pic>
        <p:nvPicPr>
          <p:cNvPr id="14" name="Google Shape;14;p3"/>
          <p:cNvPicPr preferRelativeResize="0"/>
          <p:nvPr/>
        </p:nvPicPr>
        <p:blipFill>
          <a:blip r:embed="rId2">
            <a:alphaModFix/>
          </a:blip>
          <a:stretch>
            <a:fillRect/>
          </a:stretch>
        </p:blipFill>
        <p:spPr>
          <a:xfrm>
            <a:off x="0" y="0"/>
            <a:ext cx="9144000" cy="5143500"/>
          </a:xfrm>
          <a:prstGeom prst="rect">
            <a:avLst/>
          </a:prstGeom>
          <a:noFill/>
          <a:ln>
            <a:noFill/>
          </a:ln>
        </p:spPr>
      </p:pic>
      <p:sp>
        <p:nvSpPr>
          <p:cNvPr id="15" name="Google Shape;15;p3"/>
          <p:cNvSpPr txBox="1">
            <a:spLocks noGrp="1"/>
          </p:cNvSpPr>
          <p:nvPr>
            <p:ph type="ctrTitle"/>
          </p:nvPr>
        </p:nvSpPr>
        <p:spPr>
          <a:xfrm>
            <a:off x="228600" y="228600"/>
            <a:ext cx="8686800" cy="1850700"/>
          </a:xfrm>
          <a:prstGeom prst="rect">
            <a:avLst/>
          </a:prstGeom>
        </p:spPr>
        <p:txBody>
          <a:bodyPr spcFirstLastPara="1" wrap="square" lIns="91425" tIns="91425" rIns="91425" bIns="91425" anchor="b" anchorCtr="0">
            <a:normAutofit/>
          </a:bodyPr>
          <a:lstStyle>
            <a:lvl1pPr lvl="0" rtl="0">
              <a:lnSpc>
                <a:spcPct val="80000"/>
              </a:lnSpc>
              <a:spcBef>
                <a:spcPts val="0"/>
              </a:spcBef>
              <a:spcAft>
                <a:spcPts val="0"/>
              </a:spcAft>
              <a:buSzPts val="5200"/>
              <a:buFont typeface="Public Sans Thin"/>
              <a:buNone/>
              <a:defRPr sz="5200" b="1" i="0">
                <a:latin typeface="Arial" panose="020B0604020202020204" pitchFamily="34" charset="0"/>
                <a:ea typeface="Arial" panose="020B0604020202020204" pitchFamily="34" charset="0"/>
                <a:cs typeface="Arial" panose="020B0604020202020204" pitchFamily="34" charset="0"/>
                <a:sym typeface="Public Sans Thin"/>
              </a:defRPr>
            </a:lvl1pPr>
            <a:lvl2pPr lvl="1" rtl="0">
              <a:spcBef>
                <a:spcPts val="0"/>
              </a:spcBef>
              <a:spcAft>
                <a:spcPts val="0"/>
              </a:spcAft>
              <a:buSzPts val="5200"/>
              <a:buFont typeface="Public Sans Thin"/>
              <a:buNone/>
              <a:defRPr sz="5200" b="0">
                <a:latin typeface="Public Sans Thin"/>
                <a:ea typeface="Public Sans Thin"/>
                <a:cs typeface="Public Sans Thin"/>
                <a:sym typeface="Public Sans Thin"/>
              </a:defRPr>
            </a:lvl2pPr>
            <a:lvl3pPr lvl="2" rtl="0">
              <a:spcBef>
                <a:spcPts val="0"/>
              </a:spcBef>
              <a:spcAft>
                <a:spcPts val="0"/>
              </a:spcAft>
              <a:buSzPts val="5200"/>
              <a:buFont typeface="Public Sans Thin"/>
              <a:buNone/>
              <a:defRPr sz="5200" b="0">
                <a:latin typeface="Public Sans Thin"/>
                <a:ea typeface="Public Sans Thin"/>
                <a:cs typeface="Public Sans Thin"/>
                <a:sym typeface="Public Sans Thin"/>
              </a:defRPr>
            </a:lvl3pPr>
            <a:lvl4pPr lvl="3" rtl="0">
              <a:spcBef>
                <a:spcPts val="0"/>
              </a:spcBef>
              <a:spcAft>
                <a:spcPts val="0"/>
              </a:spcAft>
              <a:buSzPts val="5200"/>
              <a:buFont typeface="Public Sans Thin"/>
              <a:buNone/>
              <a:defRPr sz="5200" b="0">
                <a:latin typeface="Public Sans Thin"/>
                <a:ea typeface="Public Sans Thin"/>
                <a:cs typeface="Public Sans Thin"/>
                <a:sym typeface="Public Sans Thin"/>
              </a:defRPr>
            </a:lvl4pPr>
            <a:lvl5pPr lvl="4" rtl="0">
              <a:spcBef>
                <a:spcPts val="0"/>
              </a:spcBef>
              <a:spcAft>
                <a:spcPts val="0"/>
              </a:spcAft>
              <a:buSzPts val="5200"/>
              <a:buFont typeface="Public Sans Thin"/>
              <a:buNone/>
              <a:defRPr sz="5200" b="0">
                <a:latin typeface="Public Sans Thin"/>
                <a:ea typeface="Public Sans Thin"/>
                <a:cs typeface="Public Sans Thin"/>
                <a:sym typeface="Public Sans Thin"/>
              </a:defRPr>
            </a:lvl5pPr>
            <a:lvl6pPr lvl="5" rtl="0">
              <a:spcBef>
                <a:spcPts val="0"/>
              </a:spcBef>
              <a:spcAft>
                <a:spcPts val="0"/>
              </a:spcAft>
              <a:buSzPts val="5200"/>
              <a:buFont typeface="Public Sans Thin"/>
              <a:buNone/>
              <a:defRPr sz="5200" b="0">
                <a:latin typeface="Public Sans Thin"/>
                <a:ea typeface="Public Sans Thin"/>
                <a:cs typeface="Public Sans Thin"/>
                <a:sym typeface="Public Sans Thin"/>
              </a:defRPr>
            </a:lvl6pPr>
            <a:lvl7pPr lvl="6" rtl="0">
              <a:spcBef>
                <a:spcPts val="0"/>
              </a:spcBef>
              <a:spcAft>
                <a:spcPts val="0"/>
              </a:spcAft>
              <a:buSzPts val="5200"/>
              <a:buFont typeface="Public Sans Thin"/>
              <a:buNone/>
              <a:defRPr sz="5200" b="0">
                <a:latin typeface="Public Sans Thin"/>
                <a:ea typeface="Public Sans Thin"/>
                <a:cs typeface="Public Sans Thin"/>
                <a:sym typeface="Public Sans Thin"/>
              </a:defRPr>
            </a:lvl7pPr>
            <a:lvl8pPr lvl="7" rtl="0">
              <a:spcBef>
                <a:spcPts val="0"/>
              </a:spcBef>
              <a:spcAft>
                <a:spcPts val="0"/>
              </a:spcAft>
              <a:buSzPts val="5200"/>
              <a:buFont typeface="Public Sans Thin"/>
              <a:buNone/>
              <a:defRPr sz="5200" b="0">
                <a:latin typeface="Public Sans Thin"/>
                <a:ea typeface="Public Sans Thin"/>
                <a:cs typeface="Public Sans Thin"/>
                <a:sym typeface="Public Sans Thin"/>
              </a:defRPr>
            </a:lvl8pPr>
            <a:lvl9pPr lvl="8" rtl="0">
              <a:spcBef>
                <a:spcPts val="0"/>
              </a:spcBef>
              <a:spcAft>
                <a:spcPts val="0"/>
              </a:spcAft>
              <a:buSzPts val="5200"/>
              <a:buFont typeface="Public Sans Thin"/>
              <a:buNone/>
              <a:defRPr sz="5200" b="0">
                <a:latin typeface="Public Sans Thin"/>
                <a:ea typeface="Public Sans Thin"/>
                <a:cs typeface="Public Sans Thin"/>
                <a:sym typeface="Public Sans Thin"/>
              </a:defRPr>
            </a:lvl9pPr>
          </a:lstStyle>
          <a:p>
            <a:endParaRPr dirty="0"/>
          </a:p>
        </p:txBody>
      </p:sp>
      <p:sp>
        <p:nvSpPr>
          <p:cNvPr id="16" name="Google Shape;16;p3"/>
          <p:cNvSpPr txBox="1">
            <a:spLocks noGrp="1"/>
          </p:cNvSpPr>
          <p:nvPr>
            <p:ph type="subTitle" idx="1"/>
          </p:nvPr>
        </p:nvSpPr>
        <p:spPr>
          <a:xfrm>
            <a:off x="228600" y="2119750"/>
            <a:ext cx="8603700" cy="7926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SzPts val="2800"/>
              <a:buNone/>
              <a:defRPr sz="2800" b="1" i="0">
                <a:latin typeface="Arial" panose="020B0604020202020204" pitchFamily="34" charset="0"/>
                <a:cs typeface="Arial" panose="020B0604020202020204" pitchFamily="34" charset="0"/>
              </a:defRPr>
            </a:lvl1pPr>
            <a:lvl2pPr lvl="1" rtl="0">
              <a:lnSpc>
                <a:spcPct val="100000"/>
              </a:lnSpc>
              <a:spcBef>
                <a:spcPts val="0"/>
              </a:spcBef>
              <a:spcAft>
                <a:spcPts val="0"/>
              </a:spcAft>
              <a:buSzPts val="2800"/>
              <a:buNone/>
              <a:defRPr sz="2800"/>
            </a:lvl2pPr>
            <a:lvl3pPr lvl="2" rtl="0">
              <a:lnSpc>
                <a:spcPct val="100000"/>
              </a:lnSpc>
              <a:spcBef>
                <a:spcPts val="0"/>
              </a:spcBef>
              <a:spcAft>
                <a:spcPts val="0"/>
              </a:spcAft>
              <a:buSzPts val="2800"/>
              <a:buNone/>
              <a:defRPr sz="2800"/>
            </a:lvl3pPr>
            <a:lvl4pPr lvl="3" rtl="0">
              <a:lnSpc>
                <a:spcPct val="100000"/>
              </a:lnSpc>
              <a:spcBef>
                <a:spcPts val="0"/>
              </a:spcBef>
              <a:spcAft>
                <a:spcPts val="0"/>
              </a:spcAft>
              <a:buSzPts val="2800"/>
              <a:buNone/>
              <a:defRPr sz="2800"/>
            </a:lvl4pPr>
            <a:lvl5pPr lvl="4" rtl="0">
              <a:lnSpc>
                <a:spcPct val="100000"/>
              </a:lnSpc>
              <a:spcBef>
                <a:spcPts val="0"/>
              </a:spcBef>
              <a:spcAft>
                <a:spcPts val="0"/>
              </a:spcAft>
              <a:buSzPts val="2800"/>
              <a:buNone/>
              <a:defRPr sz="2800"/>
            </a:lvl5pPr>
            <a:lvl6pPr lvl="5" rtl="0">
              <a:lnSpc>
                <a:spcPct val="100000"/>
              </a:lnSpc>
              <a:spcBef>
                <a:spcPts val="0"/>
              </a:spcBef>
              <a:spcAft>
                <a:spcPts val="0"/>
              </a:spcAft>
              <a:buSzPts val="2800"/>
              <a:buNone/>
              <a:defRPr sz="2800"/>
            </a:lvl6pPr>
            <a:lvl7pPr lvl="6" rtl="0">
              <a:lnSpc>
                <a:spcPct val="100000"/>
              </a:lnSpc>
              <a:spcBef>
                <a:spcPts val="0"/>
              </a:spcBef>
              <a:spcAft>
                <a:spcPts val="0"/>
              </a:spcAft>
              <a:buSzPts val="2800"/>
              <a:buNone/>
              <a:defRPr sz="2800"/>
            </a:lvl7pPr>
            <a:lvl8pPr lvl="7" rtl="0">
              <a:lnSpc>
                <a:spcPct val="100000"/>
              </a:lnSpc>
              <a:spcBef>
                <a:spcPts val="0"/>
              </a:spcBef>
              <a:spcAft>
                <a:spcPts val="0"/>
              </a:spcAft>
              <a:buSzPts val="2800"/>
              <a:buNone/>
              <a:defRPr sz="2800"/>
            </a:lvl8pPr>
            <a:lvl9pPr lvl="8" rtl="0">
              <a:lnSpc>
                <a:spcPct val="100000"/>
              </a:lnSpc>
              <a:spcBef>
                <a:spcPts val="0"/>
              </a:spcBef>
              <a:spcAft>
                <a:spcPts val="0"/>
              </a:spcAft>
              <a:buSzPts val="2800"/>
              <a:buNone/>
              <a:defRPr sz="2800"/>
            </a:lvl9pPr>
          </a:lstStyle>
          <a:p>
            <a:endParaRPr dirty="0"/>
          </a:p>
        </p:txBody>
      </p:sp>
    </p:spTree>
  </p:cSld>
  <p:clrMapOvr>
    <a:masterClrMapping/>
  </p:clrMapOvr>
  <p:extLst>
    <p:ext uri="{DCECCB84-F9BA-43D5-87BE-67443E8EF086}">
      <p15:sldGuideLst xmlns:p15="http://schemas.microsoft.com/office/powerpoint/2012/main">
        <p15:guide id="1" orient="horz" pos="2232">
          <p15:clr>
            <a:srgbClr val="FA7B17"/>
          </p15:clr>
        </p15:guide>
        <p15:guide id="2" pos="2880">
          <p15:clr>
            <a:srgbClr val="FA7B17"/>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lvl1pPr lvl="0">
              <a:spcBef>
                <a:spcPts val="0"/>
              </a:spcBef>
              <a:spcAft>
                <a:spcPts val="0"/>
              </a:spcAft>
              <a:buSzPts val="2800"/>
              <a:buNone/>
              <a:defRPr b="1" i="0">
                <a:latin typeface="Arial" panose="020B0604020202020204" pitchFamily="34" charset="0"/>
                <a:cs typeface="Arial" panose="020B0604020202020204" pitchFamily="34" charset="0"/>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37" name="Google Shape;37;p8"/>
          <p:cNvSpPr txBox="1">
            <a:spLocks noGrp="1"/>
          </p:cNvSpPr>
          <p:nvPr>
            <p:ph type="body" idx="1"/>
          </p:nvPr>
        </p:nvSpPr>
        <p:spPr>
          <a:xfrm>
            <a:off x="466025" y="1152475"/>
            <a:ext cx="83664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b="0" i="0">
                <a:latin typeface="Arial" panose="020B0604020202020204" pitchFamily="34" charset="0"/>
                <a:cs typeface="Arial" panose="020B0604020202020204" pitchFamily="34" charset="0"/>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dirty="0"/>
          </a:p>
        </p:txBody>
      </p:sp>
      <p:sp>
        <p:nvSpPr>
          <p:cNvPr id="38" name="Google Shape;38;p8"/>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40" name="Google Shape;40;p8"/>
          <p:cNvSpPr/>
          <p:nvPr/>
        </p:nvSpPr>
        <p:spPr>
          <a:xfrm>
            <a:off x="0" y="0"/>
            <a:ext cx="233100" cy="874800"/>
          </a:xfrm>
          <a:prstGeom prst="rect">
            <a:avLst/>
          </a:prstGeom>
          <a:solidFill>
            <a:srgbClr val="A8F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8"/>
          <p:cNvSpPr/>
          <p:nvPr/>
        </p:nvSpPr>
        <p:spPr>
          <a:xfrm>
            <a:off x="-8475" y="4814100"/>
            <a:ext cx="7296600" cy="100800"/>
          </a:xfrm>
          <a:prstGeom prst="rect">
            <a:avLst/>
          </a:prstGeom>
          <a:solidFill>
            <a:srgbClr val="F1F3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8"/>
          <p:cNvSpPr/>
          <p:nvPr/>
        </p:nvSpPr>
        <p:spPr>
          <a:xfrm>
            <a:off x="-8475" y="4641100"/>
            <a:ext cx="6274800" cy="100800"/>
          </a:xfrm>
          <a:prstGeom prst="rect">
            <a:avLst/>
          </a:prstGeom>
          <a:solidFill>
            <a:srgbClr val="F1F3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extLst>
    <p:ext uri="{DCECCB84-F9BA-43D5-87BE-67443E8EF086}">
      <p15:sldGuideLst xmlns:p15="http://schemas.microsoft.com/office/powerpoint/2012/main">
        <p15:guide id="1" orient="horz" pos="551">
          <p15:clr>
            <a:srgbClr val="FA7B17"/>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0"/>
          <p:cNvSpPr txBox="1">
            <a:spLocks noGrp="1"/>
          </p:cNvSpPr>
          <p:nvPr>
            <p:ph type="title"/>
          </p:nvPr>
        </p:nvSpPr>
        <p:spPr>
          <a:xfrm>
            <a:off x="228600" y="445025"/>
            <a:ext cx="86037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b="1" i="0">
                <a:latin typeface="Arial" panose="020B0604020202020204" pitchFamily="34" charset="0"/>
                <a:cs typeface="Arial" panose="020B0604020202020204" pitchFamily="34" charset="0"/>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51" name="Google Shape;51;p10"/>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58"/>
        <p:cNvGrpSpPr/>
        <p:nvPr/>
      </p:nvGrpSpPr>
      <p:grpSpPr>
        <a:xfrm>
          <a:off x="0" y="0"/>
          <a:ext cx="0" cy="0"/>
          <a:chOff x="0" y="0"/>
          <a:chExt cx="0" cy="0"/>
        </a:xfrm>
      </p:grpSpPr>
      <p:sp>
        <p:nvSpPr>
          <p:cNvPr id="59" name="Google Shape;59;p12"/>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b="1" i="0">
                <a:latin typeface="Arial" panose="020B0604020202020204" pitchFamily="34" charset="0"/>
                <a:cs typeface="Arial" panose="020B0604020202020204" pitchFamily="34" charset="0"/>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dirty="0"/>
          </a:p>
        </p:txBody>
      </p:sp>
      <p:sp>
        <p:nvSpPr>
          <p:cNvPr id="60" name="Google Shape;60;p12"/>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2 1">
  <p:cSld name="Section header 2 1">
    <p:spTree>
      <p:nvGrpSpPr>
        <p:cNvPr id="1" name="Shape 27"/>
        <p:cNvGrpSpPr/>
        <p:nvPr/>
      </p:nvGrpSpPr>
      <p:grpSpPr>
        <a:xfrm>
          <a:off x="0" y="0"/>
          <a:ext cx="0" cy="0"/>
          <a:chOff x="0" y="0"/>
          <a:chExt cx="0" cy="0"/>
        </a:xfrm>
      </p:grpSpPr>
      <p:pic>
        <p:nvPicPr>
          <p:cNvPr id="28" name="Google Shape;28;p6"/>
          <p:cNvPicPr preferRelativeResize="0"/>
          <p:nvPr/>
        </p:nvPicPr>
        <p:blipFill rotWithShape="1">
          <a:blip r:embed="rId2">
            <a:alphaModFix/>
          </a:blip>
          <a:srcRect/>
          <a:stretch/>
        </p:blipFill>
        <p:spPr>
          <a:xfrm>
            <a:off x="0" y="0"/>
            <a:ext cx="9144000" cy="5143487"/>
          </a:xfrm>
          <a:prstGeom prst="rect">
            <a:avLst/>
          </a:prstGeom>
          <a:noFill/>
          <a:ln>
            <a:noFill/>
          </a:ln>
        </p:spPr>
      </p:pic>
      <p:sp>
        <p:nvSpPr>
          <p:cNvPr id="29" name="Google Shape;29;p6"/>
          <p:cNvSpPr txBox="1">
            <a:spLocks noGrp="1"/>
          </p:cNvSpPr>
          <p:nvPr>
            <p:ph type="title"/>
          </p:nvPr>
        </p:nvSpPr>
        <p:spPr>
          <a:xfrm>
            <a:off x="228600" y="2150850"/>
            <a:ext cx="8686800" cy="8418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4500"/>
              <a:buNone/>
              <a:defRPr sz="4500" b="1" i="0">
                <a:latin typeface="Arial" panose="020B0604020202020204" pitchFamily="34" charset="0"/>
                <a:cs typeface="Arial" panose="020B0604020202020204" pitchFamily="34" charset="0"/>
              </a:defRPr>
            </a:lvl1pPr>
            <a:lvl2pPr lvl="1" algn="ctr" rtl="0">
              <a:spcBef>
                <a:spcPts val="0"/>
              </a:spcBef>
              <a:spcAft>
                <a:spcPts val="0"/>
              </a:spcAft>
              <a:buSzPts val="4500"/>
              <a:buNone/>
              <a:defRPr sz="4500"/>
            </a:lvl2pPr>
            <a:lvl3pPr lvl="2" algn="ctr" rtl="0">
              <a:spcBef>
                <a:spcPts val="0"/>
              </a:spcBef>
              <a:spcAft>
                <a:spcPts val="0"/>
              </a:spcAft>
              <a:buSzPts val="4500"/>
              <a:buNone/>
              <a:defRPr sz="4500"/>
            </a:lvl3pPr>
            <a:lvl4pPr lvl="3" algn="ctr" rtl="0">
              <a:spcBef>
                <a:spcPts val="0"/>
              </a:spcBef>
              <a:spcAft>
                <a:spcPts val="0"/>
              </a:spcAft>
              <a:buSzPts val="4500"/>
              <a:buNone/>
              <a:defRPr sz="4500"/>
            </a:lvl4pPr>
            <a:lvl5pPr lvl="4" algn="ctr" rtl="0">
              <a:spcBef>
                <a:spcPts val="0"/>
              </a:spcBef>
              <a:spcAft>
                <a:spcPts val="0"/>
              </a:spcAft>
              <a:buSzPts val="4500"/>
              <a:buNone/>
              <a:defRPr sz="4500"/>
            </a:lvl5pPr>
            <a:lvl6pPr lvl="5" algn="ctr" rtl="0">
              <a:spcBef>
                <a:spcPts val="0"/>
              </a:spcBef>
              <a:spcAft>
                <a:spcPts val="0"/>
              </a:spcAft>
              <a:buSzPts val="4500"/>
              <a:buNone/>
              <a:defRPr sz="4500"/>
            </a:lvl6pPr>
            <a:lvl7pPr lvl="6" algn="ctr" rtl="0">
              <a:spcBef>
                <a:spcPts val="0"/>
              </a:spcBef>
              <a:spcAft>
                <a:spcPts val="0"/>
              </a:spcAft>
              <a:buSzPts val="4500"/>
              <a:buNone/>
              <a:defRPr sz="4500"/>
            </a:lvl7pPr>
            <a:lvl8pPr lvl="7" algn="ctr" rtl="0">
              <a:spcBef>
                <a:spcPts val="0"/>
              </a:spcBef>
              <a:spcAft>
                <a:spcPts val="0"/>
              </a:spcAft>
              <a:buSzPts val="4500"/>
              <a:buNone/>
              <a:defRPr sz="4500"/>
            </a:lvl8pPr>
            <a:lvl9pPr lvl="8" algn="ctr" rtl="0">
              <a:spcBef>
                <a:spcPts val="0"/>
              </a:spcBef>
              <a:spcAft>
                <a:spcPts val="0"/>
              </a:spcAft>
              <a:buSzPts val="4500"/>
              <a:buNone/>
              <a:defRPr sz="4500"/>
            </a:lvl9pPr>
          </a:lstStyle>
          <a:p>
            <a:endParaRPr dirty="0"/>
          </a:p>
        </p:txBody>
      </p:sp>
      <p:sp>
        <p:nvSpPr>
          <p:cNvPr id="30" name="Google Shape;30;p6"/>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31" name="Google Shape;31;p6"/>
          <p:cNvPicPr preferRelativeResize="0"/>
          <p:nvPr/>
        </p:nvPicPr>
        <p:blipFill rotWithShape="1">
          <a:blip r:embed="rId3">
            <a:alphaModFix/>
          </a:blip>
          <a:srcRect/>
          <a:stretch/>
        </p:blipFill>
        <p:spPr>
          <a:xfrm>
            <a:off x="7502075" y="4384462"/>
            <a:ext cx="1337125" cy="454238"/>
          </a:xfrm>
          <a:prstGeom prst="rect">
            <a:avLst/>
          </a:prstGeom>
          <a:noFill/>
          <a:ln>
            <a:noFill/>
          </a:ln>
        </p:spPr>
      </p:pic>
    </p:spTree>
    <p:extLst>
      <p:ext uri="{BB962C8B-B14F-4D97-AF65-F5344CB8AC3E}">
        <p14:creationId xmlns:p14="http://schemas.microsoft.com/office/powerpoint/2010/main" val="14304506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28600" y="445025"/>
            <a:ext cx="86037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rgbClr val="151622"/>
              </a:buClr>
              <a:buSzPts val="2800"/>
              <a:buFont typeface="Public Sans"/>
              <a:buNone/>
              <a:defRPr sz="2800" b="1">
                <a:solidFill>
                  <a:srgbClr val="151622"/>
                </a:solidFill>
                <a:latin typeface="Public Sans"/>
                <a:ea typeface="Public Sans"/>
                <a:cs typeface="Public Sans"/>
                <a:sym typeface="Public Sans"/>
              </a:defRPr>
            </a:lvl1pPr>
            <a:lvl2pPr lvl="1">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2pPr>
            <a:lvl3pPr lvl="2">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3pPr>
            <a:lvl4pPr lvl="3">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4pPr>
            <a:lvl5pPr lvl="4">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5pPr>
            <a:lvl6pPr lvl="5">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6pPr>
            <a:lvl7pPr lvl="6">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7pPr>
            <a:lvl8pPr lvl="7">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8pPr>
            <a:lvl9pPr lvl="8">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9pPr>
          </a:lstStyle>
          <a:p>
            <a:endParaRPr dirty="0"/>
          </a:p>
        </p:txBody>
      </p:sp>
      <p:sp>
        <p:nvSpPr>
          <p:cNvPr id="7" name="Google Shape;7;p1"/>
          <p:cNvSpPr txBox="1">
            <a:spLocks noGrp="1"/>
          </p:cNvSpPr>
          <p:nvPr>
            <p:ph type="body" idx="1"/>
          </p:nvPr>
        </p:nvSpPr>
        <p:spPr>
          <a:xfrm>
            <a:off x="228600" y="1152475"/>
            <a:ext cx="86037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rgbClr val="151622"/>
              </a:buClr>
              <a:buSzPts val="1800"/>
              <a:buFont typeface="Public Sans"/>
              <a:buChar char="●"/>
              <a:defRPr sz="1800">
                <a:solidFill>
                  <a:srgbClr val="151622"/>
                </a:solidFill>
                <a:latin typeface="Public Sans"/>
                <a:ea typeface="Public Sans"/>
                <a:cs typeface="Public Sans"/>
                <a:sym typeface="Public Sans"/>
              </a:defRPr>
            </a:lvl1pPr>
            <a:lvl2pPr marL="914400" lvl="1"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2pPr>
            <a:lvl3pPr marL="1371600" lvl="2"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3pPr>
            <a:lvl4pPr marL="1828800" lvl="3"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4pPr>
            <a:lvl5pPr marL="2286000" lvl="4"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5pPr>
            <a:lvl6pPr marL="2743200" lvl="5"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6pPr>
            <a:lvl7pPr marL="3200400" lvl="6"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7pPr>
            <a:lvl8pPr marL="3657600" lvl="7"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8pPr>
            <a:lvl9pPr marL="4114800" lvl="8"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9pPr>
          </a:lstStyle>
          <a:p>
            <a:endParaRPr dirty="0"/>
          </a:p>
        </p:txBody>
      </p:sp>
      <p:sp>
        <p:nvSpPr>
          <p:cNvPr id="8" name="Google Shape;8;p1"/>
          <p:cNvSpPr txBox="1">
            <a:spLocks noGrp="1"/>
          </p:cNvSpPr>
          <p:nvPr>
            <p:ph type="sldNum" idx="12"/>
          </p:nvPr>
        </p:nvSpPr>
        <p:spPr>
          <a:xfrm>
            <a:off x="8519108" y="3301992"/>
            <a:ext cx="548700" cy="393600"/>
          </a:xfrm>
          <a:prstGeom prst="rect">
            <a:avLst/>
          </a:prstGeom>
          <a:noFill/>
          <a:ln>
            <a:noFill/>
          </a:ln>
        </p:spPr>
        <p:txBody>
          <a:bodyPr spcFirstLastPara="1" wrap="square" lIns="0" tIns="0" rIns="0" bIns="0" anchor="ctr" anchorCtr="0">
            <a:normAutofit/>
          </a:bodyPr>
          <a:lstStyle>
            <a:lvl1pPr lvl="0" algn="r" rtl="0">
              <a:buNone/>
              <a:defRPr sz="1000" b="1">
                <a:solidFill>
                  <a:schemeClr val="dk2"/>
                </a:solidFill>
                <a:latin typeface="Public Sans"/>
                <a:ea typeface="Public Sans"/>
                <a:cs typeface="Public Sans"/>
                <a:sym typeface="Public Sans"/>
              </a:defRPr>
            </a:lvl1pPr>
            <a:lvl2pPr lvl="1" algn="r" rtl="0">
              <a:buNone/>
              <a:defRPr sz="1000" b="1">
                <a:solidFill>
                  <a:schemeClr val="dk2"/>
                </a:solidFill>
                <a:latin typeface="Public Sans"/>
                <a:ea typeface="Public Sans"/>
                <a:cs typeface="Public Sans"/>
                <a:sym typeface="Public Sans"/>
              </a:defRPr>
            </a:lvl2pPr>
            <a:lvl3pPr lvl="2" algn="r" rtl="0">
              <a:buNone/>
              <a:defRPr sz="1000" b="1">
                <a:solidFill>
                  <a:schemeClr val="dk2"/>
                </a:solidFill>
                <a:latin typeface="Public Sans"/>
                <a:ea typeface="Public Sans"/>
                <a:cs typeface="Public Sans"/>
                <a:sym typeface="Public Sans"/>
              </a:defRPr>
            </a:lvl3pPr>
            <a:lvl4pPr lvl="3" algn="r" rtl="0">
              <a:buNone/>
              <a:defRPr sz="1000" b="1">
                <a:solidFill>
                  <a:schemeClr val="dk2"/>
                </a:solidFill>
                <a:latin typeface="Public Sans"/>
                <a:ea typeface="Public Sans"/>
                <a:cs typeface="Public Sans"/>
                <a:sym typeface="Public Sans"/>
              </a:defRPr>
            </a:lvl4pPr>
            <a:lvl5pPr lvl="4" algn="r" rtl="0">
              <a:buNone/>
              <a:defRPr sz="1000" b="1">
                <a:solidFill>
                  <a:schemeClr val="dk2"/>
                </a:solidFill>
                <a:latin typeface="Public Sans"/>
                <a:ea typeface="Public Sans"/>
                <a:cs typeface="Public Sans"/>
                <a:sym typeface="Public Sans"/>
              </a:defRPr>
            </a:lvl5pPr>
            <a:lvl6pPr lvl="5" algn="r" rtl="0">
              <a:buNone/>
              <a:defRPr sz="1000" b="1">
                <a:solidFill>
                  <a:schemeClr val="dk2"/>
                </a:solidFill>
                <a:latin typeface="Public Sans"/>
                <a:ea typeface="Public Sans"/>
                <a:cs typeface="Public Sans"/>
                <a:sym typeface="Public Sans"/>
              </a:defRPr>
            </a:lvl6pPr>
            <a:lvl7pPr lvl="6" algn="r" rtl="0">
              <a:buNone/>
              <a:defRPr sz="1000" b="1">
                <a:solidFill>
                  <a:schemeClr val="dk2"/>
                </a:solidFill>
                <a:latin typeface="Public Sans"/>
                <a:ea typeface="Public Sans"/>
                <a:cs typeface="Public Sans"/>
                <a:sym typeface="Public Sans"/>
              </a:defRPr>
            </a:lvl7pPr>
            <a:lvl8pPr lvl="7" algn="r" rtl="0">
              <a:buNone/>
              <a:defRPr sz="1000" b="1">
                <a:solidFill>
                  <a:schemeClr val="dk2"/>
                </a:solidFill>
                <a:latin typeface="Public Sans"/>
                <a:ea typeface="Public Sans"/>
                <a:cs typeface="Public Sans"/>
                <a:sym typeface="Public Sans"/>
              </a:defRPr>
            </a:lvl8pPr>
            <a:lvl9pPr lvl="8" algn="r" rtl="0">
              <a:buNone/>
              <a:defRPr sz="1000" b="1">
                <a:solidFill>
                  <a:schemeClr val="dk2"/>
                </a:solidFill>
                <a:latin typeface="Public Sans"/>
                <a:ea typeface="Public Sans"/>
                <a:cs typeface="Public Sans"/>
                <a:sym typeface="Public San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4" r:id="rId3"/>
    <p:sldLayoutId id="2147483656" r:id="rId4"/>
    <p:sldLayoutId id="2147483658" r:id="rId5"/>
    <p:sldLayoutId id="2147483665"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1"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144">
          <p15:clr>
            <a:srgbClr val="EA4335"/>
          </p15:clr>
        </p15:guide>
        <p15:guide id="2" pos="5616">
          <p15:clr>
            <a:srgbClr val="EA4335"/>
          </p15:clr>
        </p15:guide>
        <p15:guide id="3" orient="horz" pos="144">
          <p15:clr>
            <a:srgbClr val="EA4335"/>
          </p15:clr>
        </p15:guide>
        <p15:guide id="4" orient="horz" pos="3096">
          <p15:clr>
            <a:srgbClr val="EA4335"/>
          </p15:clr>
        </p15:guide>
        <p15:guide id="5" pos="2880">
          <p15:clr>
            <a:srgbClr val="EA4335"/>
          </p15:clr>
        </p15:guide>
        <p15:guide id="6" orient="horz" pos="1620">
          <p15:clr>
            <a:srgbClr val="EA4335"/>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www.fema.gov/sites/default/files/2020-06/RemoteInspectionProcess.pdf"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www.performance.gov/cx/executive-order/"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8"/>
          <p:cNvSpPr txBox="1">
            <a:spLocks noGrp="1"/>
          </p:cNvSpPr>
          <p:nvPr>
            <p:ph type="ctrTitle"/>
          </p:nvPr>
        </p:nvSpPr>
        <p:spPr>
          <a:xfrm>
            <a:off x="228600" y="419672"/>
            <a:ext cx="8686800" cy="1747500"/>
          </a:xfrm>
          <a:prstGeom prst="rect">
            <a:avLst/>
          </a:prstGeom>
        </p:spPr>
        <p:txBody>
          <a:bodyPr spcFirstLastPara="1" wrap="square" lIns="91425" tIns="91425" rIns="91425" bIns="91425" anchor="ctr" anchorCtr="0">
            <a:normAutofit fontScale="90000"/>
          </a:bodyPr>
          <a:lstStyle/>
          <a:p>
            <a:pPr marL="0" lvl="0" indent="0" algn="l" rtl="0">
              <a:spcBef>
                <a:spcPts val="0"/>
              </a:spcBef>
              <a:spcAft>
                <a:spcPts val="0"/>
              </a:spcAft>
              <a:buNone/>
            </a:pPr>
            <a:r>
              <a:rPr lang="en-US" sz="4800" dirty="0"/>
              <a:t>FY23 CX Action Plan</a:t>
            </a:r>
            <a:br>
              <a:rPr lang="en-US" sz="4800" b="1" dirty="0">
                <a:latin typeface="Arial" panose="020B0604020202020204" pitchFamily="34" charset="0"/>
                <a:cs typeface="Arial" panose="020B0604020202020204" pitchFamily="34" charset="0"/>
              </a:rPr>
            </a:br>
            <a:r>
              <a:rPr lang="en-US" sz="4000" b="0" dirty="0">
                <a:solidFill>
                  <a:srgbClr val="E42628"/>
                </a:solidFill>
                <a:latin typeface="Arial" panose="020B0604020202020204" pitchFamily="34" charset="0"/>
                <a:cs typeface="Arial" panose="020B0604020202020204" pitchFamily="34" charset="0"/>
              </a:rPr>
              <a:t>Federal Emergency Management Agency</a:t>
            </a:r>
            <a:br>
              <a:rPr lang="en-US" sz="4000" b="0" dirty="0">
                <a:solidFill>
                  <a:srgbClr val="E42628"/>
                </a:solidFill>
                <a:latin typeface="Arial" panose="020B0604020202020204" pitchFamily="34" charset="0"/>
                <a:cs typeface="Arial" panose="020B0604020202020204" pitchFamily="34" charset="0"/>
              </a:rPr>
            </a:br>
            <a:r>
              <a:rPr lang="en-US" sz="4000" b="0" dirty="0">
                <a:solidFill>
                  <a:srgbClr val="E42628"/>
                </a:solidFill>
                <a:latin typeface="Arial" panose="020B0604020202020204" pitchFamily="34" charset="0"/>
                <a:cs typeface="Arial" panose="020B0604020202020204" pitchFamily="34" charset="0"/>
              </a:rPr>
              <a:t>Individual Assistance</a:t>
            </a:r>
            <a:br>
              <a:rPr lang="en-US" sz="4000" b="0" dirty="0">
                <a:solidFill>
                  <a:srgbClr val="E42628"/>
                </a:solidFill>
                <a:latin typeface="Arial" panose="020B0604020202020204" pitchFamily="34" charset="0"/>
                <a:cs typeface="Arial" panose="020B0604020202020204" pitchFamily="34" charset="0"/>
              </a:rPr>
            </a:br>
            <a:r>
              <a:rPr lang="en-US" sz="3200" b="0" dirty="0">
                <a:solidFill>
                  <a:schemeClr val="bg2"/>
                </a:solidFill>
                <a:latin typeface="Arial" panose="020B0604020202020204" pitchFamily="34" charset="0"/>
                <a:cs typeface="Arial" panose="020B0604020202020204" pitchFamily="34" charset="0"/>
              </a:rPr>
              <a:t>Department of Homeland Security</a:t>
            </a:r>
            <a:endParaRPr sz="4000" b="0" dirty="0">
              <a:solidFill>
                <a:schemeClr val="bg2"/>
              </a:solidFill>
              <a:latin typeface="Arial" panose="020B0604020202020204" pitchFamily="34" charset="0"/>
              <a:cs typeface="Arial" panose="020B0604020202020204" pitchFamily="34" charset="0"/>
            </a:endParaRPr>
          </a:p>
        </p:txBody>
      </p:sp>
      <p:sp>
        <p:nvSpPr>
          <p:cNvPr id="86" name="Google Shape;86;p18"/>
          <p:cNvSpPr txBox="1"/>
          <p:nvPr/>
        </p:nvSpPr>
        <p:spPr>
          <a:xfrm>
            <a:off x="7007870" y="2682048"/>
            <a:ext cx="1907530" cy="6579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533"/>
              <a:buNone/>
            </a:pPr>
            <a:r>
              <a:rPr lang="en-US" sz="981"/>
              <a:t>Completed Summer 2021</a:t>
            </a:r>
          </a:p>
          <a:p>
            <a:pPr marL="0" lvl="0" indent="0" algn="l" rtl="0">
              <a:lnSpc>
                <a:spcPct val="100000"/>
              </a:lnSpc>
              <a:spcBef>
                <a:spcPts val="0"/>
              </a:spcBef>
              <a:spcAft>
                <a:spcPts val="0"/>
              </a:spcAft>
              <a:buSzPts val="533"/>
              <a:buNone/>
            </a:pPr>
            <a:endParaRPr sz="981"/>
          </a:p>
        </p:txBody>
      </p:sp>
      <p:cxnSp>
        <p:nvCxnSpPr>
          <p:cNvPr id="87" name="Google Shape;87;p18"/>
          <p:cNvCxnSpPr/>
          <p:nvPr/>
        </p:nvCxnSpPr>
        <p:spPr>
          <a:xfrm>
            <a:off x="6887729" y="2439950"/>
            <a:ext cx="0" cy="1344600"/>
          </a:xfrm>
          <a:prstGeom prst="straightConnector1">
            <a:avLst/>
          </a:prstGeom>
          <a:noFill/>
          <a:ln w="19050" cap="flat" cmpd="sng">
            <a:solidFill>
              <a:srgbClr val="F1F3F6"/>
            </a:solidFill>
            <a:prstDash val="solid"/>
            <a:round/>
            <a:headEnd type="none" w="med" len="med"/>
            <a:tailEnd type="none" w="med" len="med"/>
          </a:ln>
        </p:spPr>
      </p:cxnSp>
      <p:pic>
        <p:nvPicPr>
          <p:cNvPr id="6" name="Google Shape;94;p1">
            <a:extLst>
              <a:ext uri="{FF2B5EF4-FFF2-40B4-BE49-F238E27FC236}">
                <a16:creationId xmlns:a16="http://schemas.microsoft.com/office/drawing/2014/main" id="{8D6FB58A-AD35-48E3-A83A-4E829B2D0887}"/>
              </a:ext>
            </a:extLst>
          </p:cNvPr>
          <p:cNvPicPr preferRelativeResize="0"/>
          <p:nvPr/>
        </p:nvPicPr>
        <p:blipFill rotWithShape="1">
          <a:blip r:embed="rId3">
            <a:alphaModFix/>
          </a:blip>
          <a:srcRect r="48780"/>
          <a:stretch/>
        </p:blipFill>
        <p:spPr>
          <a:xfrm>
            <a:off x="7007869" y="3112250"/>
            <a:ext cx="1517375" cy="5142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FY21 Capacity Assessment Reflection Summary</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2</a:t>
            </a:fld>
            <a:endParaRPr/>
          </a:p>
        </p:txBody>
      </p:sp>
      <p:sp>
        <p:nvSpPr>
          <p:cNvPr id="7" name="Google Shape;104;p20">
            <a:extLst>
              <a:ext uri="{FF2B5EF4-FFF2-40B4-BE49-F238E27FC236}">
                <a16:creationId xmlns:a16="http://schemas.microsoft.com/office/drawing/2014/main" id="{FB2B414A-C8D9-4242-A8DA-3E94C46B1A4F}"/>
              </a:ext>
            </a:extLst>
          </p:cNvPr>
          <p:cNvSpPr txBox="1">
            <a:spLocks noGrp="1"/>
          </p:cNvSpPr>
          <p:nvPr>
            <p:ph type="body" idx="1"/>
          </p:nvPr>
        </p:nvSpPr>
        <p:spPr>
          <a:xfrm>
            <a:off x="466025" y="1160567"/>
            <a:ext cx="7954644" cy="3416400"/>
          </a:xfrm>
          <a:prstGeom prst="rect">
            <a:avLst/>
          </a:prstGeom>
        </p:spPr>
        <p:txBody>
          <a:bodyPr spcFirstLastPara="1" wrap="square" lIns="91425" tIns="91425" rIns="91425" bIns="91425" anchor="t" anchorCtr="0">
            <a:normAutofit fontScale="92500" lnSpcReduction="10000"/>
          </a:bodyPr>
          <a:lstStyle/>
          <a:p>
            <a:pPr marL="114300" indent="0">
              <a:buSzPct val="75000"/>
              <a:buNone/>
            </a:pPr>
            <a:r>
              <a:rPr lang="en-US" sz="1000" b="1" dirty="0">
                <a:solidFill>
                  <a:srgbClr val="E42628"/>
                </a:solidFill>
                <a:latin typeface="Segoe UI" panose="020B0502040204020203" pitchFamily="34" charset="0"/>
                <a:cs typeface="Segoe UI" panose="020B0502040204020203" pitchFamily="34" charset="0"/>
              </a:rPr>
              <a:t>What we’re proud of this year:</a:t>
            </a:r>
          </a:p>
          <a:p>
            <a:pPr marL="114300" indent="0">
              <a:buSzPct val="75000"/>
              <a:buNone/>
            </a:pPr>
            <a:r>
              <a:rPr lang="en-US" sz="900" dirty="0">
                <a:latin typeface="Segoe UI" panose="020B0502040204020203" pitchFamily="34" charset="0"/>
                <a:cs typeface="Segoe UI" panose="020B0502040204020203" pitchFamily="34" charset="0"/>
              </a:rPr>
              <a:t>2020 was an unprecedented year for FEMA, with more disaster activity than any other time in the history of our agency. The coronavirus (COVID-19) public health emergency has required a whole of America approach, and FEMA has administered record-setting grant funding to state, local, tribal, and territorial (SLTT) governments, nonprofit organizations, and individuals all across the country. FEMA has provided approximately $76 billion for COVID-19 related disasters, which includes $38.8 billion in Lost Wages Assistance and $1 billion in Funeral Assistance, all while pivoting towards a primarily remote service model. Simultaneously, FEMA continues to identify areas for improving the equitable outcomes of our programs for all survivors, and we believe a robust customer experience strategy can be a foundational element of that process. To deepen our customer experience focus, FEMA has done the following:</a:t>
            </a:r>
          </a:p>
          <a:p>
            <a:pPr marL="365760" indent="-91440">
              <a:buSzPct val="75000"/>
              <a:buFont typeface="Arial" panose="020B0604020202020204" pitchFamily="34" charset="0"/>
              <a:buChar char="•"/>
            </a:pPr>
            <a:r>
              <a:rPr lang="en-US" sz="900" dirty="0">
                <a:latin typeface="Segoe UI" panose="020B0502040204020203" pitchFamily="34" charset="0"/>
                <a:cs typeface="Segoe UI" panose="020B0502040204020203" pitchFamily="34" charset="0"/>
              </a:rPr>
              <a:t>Collaborated with the VA’s Veterans Experience Office to test out their new Human-Centered Design curriculum.</a:t>
            </a:r>
          </a:p>
          <a:p>
            <a:pPr marL="365760" indent="-91440">
              <a:buSzPct val="75000"/>
              <a:buFont typeface="Arial" panose="020B0604020202020204" pitchFamily="34" charset="0"/>
              <a:buChar char="•"/>
            </a:pPr>
            <a:r>
              <a:rPr lang="en-US" sz="900" dirty="0">
                <a:latin typeface="Segoe UI" panose="020B0502040204020203" pitchFamily="34" charset="0"/>
                <a:cs typeface="Segoe UI" panose="020B0502040204020203" pitchFamily="34" charset="0"/>
              </a:rPr>
              <a:t>Initiated a staff-led Grassroots CX Community which focuses on all customer types (survivors, SLTT, grant recipients, etc.).</a:t>
            </a:r>
          </a:p>
          <a:p>
            <a:pPr marL="114300" indent="0">
              <a:buSzPct val="75000"/>
              <a:buNone/>
            </a:pPr>
            <a:endParaRPr lang="en-US" sz="900" dirty="0">
              <a:latin typeface="Segoe UI" panose="020B0502040204020203" pitchFamily="34" charset="0"/>
              <a:cs typeface="Segoe UI" panose="020B0502040204020203" pitchFamily="34" charset="0"/>
            </a:endParaRPr>
          </a:p>
          <a:p>
            <a:pPr marL="114300" indent="0">
              <a:buSzPct val="75000"/>
              <a:buNone/>
            </a:pPr>
            <a:r>
              <a:rPr lang="en-US" sz="900" dirty="0">
                <a:latin typeface="Segoe UI" panose="020B0502040204020203" pitchFamily="34" charset="0"/>
                <a:cs typeface="Segoe UI" panose="020B0502040204020203" pitchFamily="34" charset="0"/>
              </a:rPr>
              <a:t>Additionally, FEMA engaged in a range of partnerships with GSA’s Technology Transformation Services, including:</a:t>
            </a:r>
          </a:p>
          <a:p>
            <a:pPr marL="365760" indent="-91440">
              <a:buSzPct val="75000"/>
              <a:buFont typeface="Arial" panose="020B0604020202020204" pitchFamily="34" charset="0"/>
              <a:buChar char="•"/>
            </a:pPr>
            <a:r>
              <a:rPr lang="en-US" sz="900" dirty="0">
                <a:latin typeface="Segoe UI" panose="020B0502040204020203" pitchFamily="34" charset="0"/>
                <a:cs typeface="Segoe UI" panose="020B0502040204020203" pitchFamily="34" charset="0"/>
              </a:rPr>
              <a:t>A Presidential Innovation Fellow led a human-centered design sprint to improve our Remote Inspections process</a:t>
            </a:r>
          </a:p>
          <a:p>
            <a:pPr marL="365760" indent="-91440">
              <a:buSzPct val="75000"/>
              <a:buFont typeface="Arial" panose="020B0604020202020204" pitchFamily="34" charset="0"/>
              <a:buChar char="•"/>
            </a:pPr>
            <a:r>
              <a:rPr lang="en-US" sz="900" dirty="0">
                <a:latin typeface="Segoe UI" panose="020B0502040204020203" pitchFamily="34" charset="0"/>
                <a:cs typeface="Segoe UI" panose="020B0502040204020203" pitchFamily="34" charset="0"/>
              </a:rPr>
              <a:t>Program staff partnered with the Center of Excellence for Contact Centers to enhance our use of Guided Services for both customers and agents</a:t>
            </a:r>
          </a:p>
          <a:p>
            <a:pPr marL="365760" indent="-91440">
              <a:buSzPct val="75000"/>
              <a:buFont typeface="Arial" panose="020B0604020202020204" pitchFamily="34" charset="0"/>
              <a:buChar char="•"/>
            </a:pPr>
            <a:r>
              <a:rPr lang="en-US" sz="900" dirty="0">
                <a:latin typeface="Segoe UI" panose="020B0502040204020203" pitchFamily="34" charset="0"/>
                <a:cs typeface="Segoe UI" panose="020B0502040204020203" pitchFamily="34" charset="0"/>
              </a:rPr>
              <a:t>GSA’s 10x Technology Innovation team collaborated on innovation ideas to improve our back-end data sharing across federal agencies for DisasterAssistance.gov, and to identify new opportunities to help survivors communicate their disaster-caused losses</a:t>
            </a:r>
          </a:p>
          <a:p>
            <a:pPr marL="114300" indent="0">
              <a:buSzPct val="75000"/>
              <a:buNone/>
            </a:pPr>
            <a:endParaRPr lang="en-US" sz="10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000" b="1" dirty="0">
                <a:solidFill>
                  <a:srgbClr val="E42628"/>
                </a:solidFill>
                <a:latin typeface="Segoe UI" panose="020B0502040204020203" pitchFamily="34" charset="0"/>
                <a:cs typeface="Segoe UI" panose="020B0502040204020203" pitchFamily="34" charset="0"/>
              </a:rPr>
              <a:t>Where we need to do better:</a:t>
            </a:r>
            <a:endParaRPr lang="en-US" sz="11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900" dirty="0">
                <a:latin typeface="Segoe UI" panose="020B0502040204020203" pitchFamily="34" charset="0"/>
                <a:cs typeface="Segoe UI" panose="020B0502040204020203" pitchFamily="34" charset="0"/>
              </a:rPr>
              <a:t>FEMA continues to identify ways for improving the equitable outcomes of our programs and services for all disaster survivors. And we acknowledge that customer experience strategies that focus on human-centered approaches and accessible services are foundational for integrating principles of equity. At the National Hurricane Conference</a:t>
            </a:r>
            <a:r>
              <a:rPr lang="en-US" sz="900" baseline="30000" dirty="0">
                <a:latin typeface="Segoe UI" panose="020B0502040204020203" pitchFamily="34" charset="0"/>
                <a:cs typeface="Segoe UI" panose="020B0502040204020203" pitchFamily="34" charset="0"/>
              </a:rPr>
              <a:t>1</a:t>
            </a:r>
            <a:r>
              <a:rPr lang="en-US" sz="900" dirty="0">
                <a:latin typeface="Segoe UI" panose="020B0502040204020203" pitchFamily="34" charset="0"/>
                <a:cs typeface="Segoe UI" panose="020B0502040204020203" pitchFamily="34" charset="0"/>
              </a:rPr>
              <a:t> on 6/16/21, FEMA Administrator Deanne Criswell stated: “It is a fact that disasters exacerbate pre-existing inequities that already existed before these events occur. Sometimes this inequity happens because certain communities don’t receive as much post-disaster aid. Sometimes it’s because these groups are in areas that are more susceptible to the impacts of climate change. Sometimes these groups have limited access to recovery programs or resources to help them get the assistance they seek. … As we execute on our mission, we must also ensure equity across all FEMA operations. Diversity, equity, and inclusion are not optional for us, they must be a core component of how we conduct ourselves.”</a:t>
            </a:r>
          </a:p>
        </p:txBody>
      </p:sp>
    </p:spTree>
    <p:extLst>
      <p:ext uri="{BB962C8B-B14F-4D97-AF65-F5344CB8AC3E}">
        <p14:creationId xmlns:p14="http://schemas.microsoft.com/office/powerpoint/2010/main" val="3763850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Adapting Service During a Global Pandemic</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3</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a:bodyPr>
          <a:lstStyle/>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Where we innovated</a:t>
            </a:r>
          </a:p>
          <a:p>
            <a:pPr marL="114300" indent="0">
              <a:buSzPct val="75000"/>
              <a:buNone/>
            </a:pPr>
            <a:endParaRPr lang="en-US" sz="1100" dirty="0">
              <a:latin typeface="Segoe UI" panose="020B0502040204020203" pitchFamily="34" charset="0"/>
              <a:cs typeface="Segoe UI" panose="020B0502040204020203" pitchFamily="34" charset="0"/>
            </a:endParaRPr>
          </a:p>
          <a:p>
            <a:pPr marL="114300" indent="0">
              <a:buSzPct val="75000"/>
              <a:buNone/>
            </a:pPr>
            <a:r>
              <a:rPr lang="en-US" sz="1100" dirty="0">
                <a:latin typeface="Segoe UI" panose="020B0502040204020203" pitchFamily="34" charset="0"/>
                <a:cs typeface="Segoe UI" panose="020B0502040204020203" pitchFamily="34" charset="0"/>
              </a:rPr>
              <a:t>FEMA’s mission to help people before, during, and after disasters continued throughout the COVID-19 public health emergency. One way that FEMA adapted its services was through the use of remote inspections to verify disaster-caused losses and survivor needs. FEMA usually employs in-person or geospatial inspections to verify disaster-caused losses. During the COVID-19 public health emergency, onsite inspections in a pandemic environment posed a new set of challenges.</a:t>
            </a:r>
          </a:p>
          <a:p>
            <a:pPr marL="114300" indent="0">
              <a:buSzPct val="75000"/>
              <a:buNone/>
            </a:pPr>
            <a:endParaRPr lang="en-US" sz="1100" dirty="0">
              <a:latin typeface="Segoe UI" panose="020B0502040204020203" pitchFamily="34" charset="0"/>
              <a:cs typeface="Segoe UI" panose="020B0502040204020203" pitchFamily="34" charset="0"/>
            </a:endParaRPr>
          </a:p>
          <a:p>
            <a:pPr marL="114300" indent="0">
              <a:buSzPct val="75000"/>
              <a:buNone/>
            </a:pPr>
            <a:r>
              <a:rPr lang="en-US" sz="1100" dirty="0">
                <a:latin typeface="Segoe UI" panose="020B0502040204020203" pitchFamily="34" charset="0"/>
                <a:cs typeface="Segoe UI" panose="020B0502040204020203" pitchFamily="34" charset="0"/>
              </a:rPr>
              <a:t>FEMA’s remote inspection policy</a:t>
            </a:r>
            <a:r>
              <a:rPr lang="en-US" sz="1100" baseline="30000" dirty="0">
                <a:latin typeface="Segoe UI" panose="020B0502040204020203" pitchFamily="34" charset="0"/>
                <a:cs typeface="Segoe UI" panose="020B0502040204020203" pitchFamily="34" charset="0"/>
              </a:rPr>
              <a:t>1</a:t>
            </a:r>
            <a:r>
              <a:rPr lang="en-US" sz="1100" dirty="0">
                <a:latin typeface="Segoe UI" panose="020B0502040204020203" pitchFamily="34" charset="0"/>
                <a:cs typeface="Segoe UI" panose="020B0502040204020203" pitchFamily="34" charset="0"/>
              </a:rPr>
              <a:t> created flexibility to continue our mission in a pandemic environment. With remote inspections, FEMA inspectors conduct phone interviews with survivors to complete the standard inspection process. These remote inspections help FEMA meet public health and safety restrictions enforced by SLTT officials.</a:t>
            </a:r>
          </a:p>
          <a:p>
            <a:pPr marL="114300" indent="0">
              <a:buSzPct val="75000"/>
              <a:buNone/>
            </a:pPr>
            <a:endParaRPr lang="en-US" sz="1100" dirty="0">
              <a:latin typeface="Segoe UI" panose="020B0502040204020203" pitchFamily="34" charset="0"/>
              <a:cs typeface="Segoe UI" panose="020B0502040204020203" pitchFamily="34" charset="0"/>
            </a:endParaRPr>
          </a:p>
          <a:p>
            <a:pPr marL="114300" indent="0">
              <a:buSzPct val="75000"/>
              <a:buNone/>
            </a:pPr>
            <a:r>
              <a:rPr lang="en-US" sz="1100" dirty="0">
                <a:latin typeface="Segoe UI" panose="020B0502040204020203" pitchFamily="34" charset="0"/>
                <a:cs typeface="Segoe UI" panose="020B0502040204020203" pitchFamily="34" charset="0"/>
              </a:rPr>
              <a:t>In the spring of 2021, FEMA’s Presidential Innovation Fellow led a human-centered design sprint to improve the effectiveness and ease of interactions between inspectors and survivors. FEMA continues to develop improvements to our remote inspection capabilities to further develop remote inspections as a tool in our tool kit.</a:t>
            </a:r>
          </a:p>
          <a:p>
            <a:pPr marL="114300" indent="0">
              <a:buSzPct val="75000"/>
              <a:buNone/>
            </a:pPr>
            <a:endParaRPr lang="en-US" sz="1100" dirty="0">
              <a:latin typeface="Segoe UI" panose="020B0502040204020203" pitchFamily="34" charset="0"/>
              <a:cs typeface="Segoe UI" panose="020B0502040204020203" pitchFamily="34" charset="0"/>
            </a:endParaRPr>
          </a:p>
          <a:p>
            <a:pPr marL="114300" indent="0">
              <a:buSzPct val="75000"/>
              <a:buNone/>
            </a:pPr>
            <a:endParaRPr lang="en-US" sz="1100" dirty="0">
              <a:latin typeface="Segoe UI" panose="020B0502040204020203" pitchFamily="34" charset="0"/>
              <a:cs typeface="Segoe UI" panose="020B0502040204020203" pitchFamily="34" charset="0"/>
            </a:endParaRPr>
          </a:p>
        </p:txBody>
      </p:sp>
      <p:sp>
        <p:nvSpPr>
          <p:cNvPr id="5" name="TextBox 4">
            <a:extLst>
              <a:ext uri="{FF2B5EF4-FFF2-40B4-BE49-F238E27FC236}">
                <a16:creationId xmlns:a16="http://schemas.microsoft.com/office/drawing/2014/main" id="{C43028AA-3F7C-4BDA-A59C-066767E146D5}"/>
              </a:ext>
            </a:extLst>
          </p:cNvPr>
          <p:cNvSpPr txBox="1"/>
          <p:nvPr/>
        </p:nvSpPr>
        <p:spPr>
          <a:xfrm>
            <a:off x="-65501" y="4962715"/>
            <a:ext cx="8232997" cy="200055"/>
          </a:xfrm>
          <a:prstGeom prst="rect">
            <a:avLst/>
          </a:prstGeom>
          <a:noFill/>
        </p:spPr>
        <p:txBody>
          <a:bodyPr wrap="square" rtlCol="0">
            <a:spAutoFit/>
          </a:bodyPr>
          <a:lstStyle/>
          <a:p>
            <a:r>
              <a:rPr lang="en-US" sz="700" dirty="0"/>
              <a:t>1. </a:t>
            </a:r>
            <a:r>
              <a:rPr lang="en-US" sz="700" dirty="0">
                <a:hlinkClick r:id="rId3"/>
              </a:rPr>
              <a:t>https://www.fema.gov/sites/default/files/2020-06/RemoteInspectionProcess.pdf</a:t>
            </a:r>
            <a:endParaRPr lang="en-US" sz="700" dirty="0"/>
          </a:p>
        </p:txBody>
      </p:sp>
    </p:spTree>
    <p:extLst>
      <p:ext uri="{BB962C8B-B14F-4D97-AF65-F5344CB8AC3E}">
        <p14:creationId xmlns:p14="http://schemas.microsoft.com/office/powerpoint/2010/main" val="2633053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HISP </a:t>
            </a:r>
            <a:r>
              <a:rPr lang="en-US"/>
              <a:t>Equity Reflection</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4</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92500"/>
          </a:bodyPr>
          <a:lstStyle/>
          <a:p>
            <a:pPr marL="114300" indent="0">
              <a:buSzPct val="75000"/>
              <a:buNone/>
            </a:pPr>
            <a:r>
              <a:rPr lang="en-US" sz="1200" b="1" dirty="0">
                <a:solidFill>
                  <a:srgbClr val="E42628"/>
                </a:solidFill>
                <a:latin typeface="Segoe UI" panose="020B0502040204020203" pitchFamily="34" charset="0"/>
                <a:cs typeface="Segoe UI" panose="020B0502040204020203" pitchFamily="34" charset="0"/>
              </a:rPr>
              <a:t>Who is this provider intended to serve?</a:t>
            </a:r>
          </a:p>
          <a:p>
            <a:pPr marL="114300" indent="0">
              <a:buSzPct val="75000"/>
              <a:buNone/>
            </a:pPr>
            <a:r>
              <a:rPr lang="en-US" sz="1000" dirty="0">
                <a:latin typeface="Segoe UI" panose="020B0502040204020203" pitchFamily="34" charset="0"/>
                <a:cs typeface="Segoe UI" panose="020B0502040204020203" pitchFamily="34" charset="0"/>
              </a:rPr>
              <a:t>Disaster survivors with unmet disaster-related needs.</a:t>
            </a:r>
          </a:p>
          <a:p>
            <a:pPr marL="114300" indent="0">
              <a:buSzPct val="75000"/>
              <a:buNone/>
            </a:pPr>
            <a:endParaRPr lang="en-US" sz="1100" dirty="0">
              <a:latin typeface="Segoe UI" panose="020B0502040204020203" pitchFamily="34" charset="0"/>
              <a:cs typeface="Segoe UI" panose="020B0502040204020203" pitchFamily="34" charset="0"/>
            </a:endParaRPr>
          </a:p>
          <a:p>
            <a:pPr marL="114300" indent="0">
              <a:buSzPct val="75000"/>
              <a:buNone/>
            </a:pPr>
            <a:r>
              <a:rPr lang="en-US" sz="1200" b="1" dirty="0">
                <a:solidFill>
                  <a:srgbClr val="E42628"/>
                </a:solidFill>
                <a:latin typeface="Segoe UI" panose="020B0502040204020203" pitchFamily="34" charset="0"/>
                <a:cs typeface="Segoe UI" panose="020B0502040204020203" pitchFamily="34" charset="0"/>
              </a:rPr>
              <a:t>Are there barriers that people of color, people with disabilities, LGBTQ+ people, women, non-native English speakers, and others who have been historically underserved, marginalized, discriminated, and adversely affected by persistent poverty and inequality face with regard to this program or service? How might these individuals interact with your program differently? </a:t>
            </a:r>
          </a:p>
          <a:p>
            <a:pPr marL="114300" indent="0">
              <a:buSzPct val="75000"/>
              <a:buNone/>
            </a:pPr>
            <a:r>
              <a:rPr lang="en-US" sz="1000" dirty="0">
                <a:latin typeface="Segoe UI" panose="020B0502040204020203" pitchFamily="34" charset="0"/>
                <a:cs typeface="Segoe UI" panose="020B0502040204020203" pitchFamily="34" charset="0"/>
              </a:rPr>
              <a:t>FEMA currently does not have the ability to collect demographic data from disaster survivors. Due to this constraint, it is a challenge for FEMA to conduct accurate barrier analysis. However, when the president approves a major disaster declaration with Individual Assistance (IA), survivors with home or personal property damage and other needs have a number of accessible options through which they can register for FEMA disaster assistance: the FEMA website; the FEMA mobile app; visiting a Disaster Recovery Center; calling the FEMA helpline; or communicating in person with a Disaster Survivor Assistance team member conducting outreach in the community. FEMA has learned that even with all these options it may be difficult for some survivors to navigate the registration process. FEMA is working to reduce the administrative burden on survivors by increasing outreach and casework, creating flexibility in documentation requirements, and updating internal verification procedures.</a:t>
            </a:r>
          </a:p>
          <a:p>
            <a:pPr marL="114300" indent="0">
              <a:buSzPct val="75000"/>
              <a:buNone/>
            </a:pPr>
            <a:endParaRPr lang="en-US" sz="12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200" b="1" dirty="0">
                <a:solidFill>
                  <a:srgbClr val="E42628"/>
                </a:solidFill>
                <a:latin typeface="Segoe UI" panose="020B0502040204020203" pitchFamily="34" charset="0"/>
                <a:cs typeface="Segoe UI" panose="020B0502040204020203" pitchFamily="34" charset="0"/>
              </a:rPr>
              <a:t>Where do we have a knowledge gap about individuals’ interactions with our service we need evidence to fill?</a:t>
            </a:r>
          </a:p>
          <a:p>
            <a:pPr marL="114300" indent="0">
              <a:buSzPct val="75000"/>
              <a:buNone/>
            </a:pPr>
            <a:r>
              <a:rPr lang="en-US" sz="1000" dirty="0">
                <a:latin typeface="Segoe UI" panose="020B0502040204020203" pitchFamily="34" charset="0"/>
                <a:cs typeface="Segoe UI" panose="020B0502040204020203" pitchFamily="34" charset="0"/>
              </a:rPr>
              <a:t>FEMA has put forward a request to the Office of Management and Budget to collect self-reported demographic data from survivors at registration intake. This will allow FEMA to analyze barriers that may exist for specific subsets of survivors and identify potential solutions to address those barriers.</a:t>
            </a:r>
            <a:endParaRPr lang="en-US" sz="900" dirty="0">
              <a:latin typeface="Segoe UI" panose="020B0502040204020203" pitchFamily="34" charset="0"/>
              <a:cs typeface="Segoe UI" panose="020B0502040204020203" pitchFamily="34" charset="0"/>
            </a:endParaRPr>
          </a:p>
          <a:p>
            <a:pPr marL="114300" indent="0">
              <a:buSzPct val="75000"/>
              <a:buNone/>
            </a:pPr>
            <a:endParaRPr lang="en-US" sz="10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815391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sz="2000" dirty="0"/>
              <a:t>FY22 Action Update: Guided Services</a:t>
            </a:r>
            <a:endParaRPr sz="2000"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5</a:t>
            </a:fld>
            <a:endParaRPr/>
          </a:p>
        </p:txBody>
      </p:sp>
      <p:sp>
        <p:nvSpPr>
          <p:cNvPr id="7" name="Google Shape;104;p20">
            <a:extLst>
              <a:ext uri="{FF2B5EF4-FFF2-40B4-BE49-F238E27FC236}">
                <a16:creationId xmlns:a16="http://schemas.microsoft.com/office/drawing/2014/main" id="{35BFC234-6917-4122-988B-4932AAFDF540}"/>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62500" lnSpcReduction="20000"/>
          </a:bodyPr>
          <a:lstStyle/>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1200" dirty="0">
                <a:latin typeface="Segoe UI" panose="020B0502040204020203" pitchFamily="34" charset="0"/>
                <a:cs typeface="Segoe UI" panose="020B0502040204020203" pitchFamily="34" charset="0"/>
              </a:rPr>
              <a:t>By implementing guided solutions that provide tailored recommendations to users above and beyond self-service options, FEMA will reduce barriers to accessing our services, helping more survivors recover faster. An omnichannel intelligent customer support solution will empower survivors and create better customer experience, shorter hold times, more self-service options (e.g. online chat bot), and more consistent support to disaster survivors.</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Why is this a priority?</a:t>
            </a:r>
          </a:p>
          <a:p>
            <a:pPr marL="114300" indent="0">
              <a:buSzPct val="75000"/>
              <a:buNone/>
            </a:pPr>
            <a:r>
              <a:rPr lang="en-US" sz="1200" dirty="0">
                <a:latin typeface="Segoe UI" panose="020B0502040204020203" pitchFamily="34" charset="0"/>
                <a:cs typeface="Segoe UI" panose="020B0502040204020203" pitchFamily="34" charset="0"/>
              </a:rPr>
              <a:t>In FY21, FEMA initiated a partnership with the GSA’s Technology Transformation Services Center of Excellence for Contact Centers. Continuing to advance FEMA’s Guided Services initiative, working with partners like GSA, is essential to improving the survivors’ experience after a disaster.</a:t>
            </a: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1200" dirty="0">
                <a:latin typeface="Segoe UI" panose="020B0502040204020203" pitchFamily="34" charset="0"/>
                <a:cs typeface="Segoe UI" panose="020B0502040204020203" pitchFamily="34" charset="0"/>
              </a:rPr>
              <a:t>FEMA’s Individual Assistance Division is responsible for this project. This Division sits within the Recovery Directorate, part of FEMA’s Office of Response and Recovery.</a:t>
            </a: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action(s) / deliverables / milestones will you take / hit between Oct. 1, ‘21 – Sept. 30, ‘22?</a:t>
            </a:r>
          </a:p>
          <a:p>
            <a:pPr marL="114300" indent="0">
              <a:buSzPct val="75000"/>
              <a:buNone/>
            </a:pPr>
            <a:r>
              <a:rPr lang="en-US" sz="1300" dirty="0">
                <a:solidFill>
                  <a:schemeClr val="tx1"/>
                </a:solidFill>
                <a:latin typeface="Segoe UI" panose="020B0502040204020203" pitchFamily="34" charset="0"/>
                <a:cs typeface="Segoe UI" panose="020B0502040204020203" pitchFamily="34" charset="0"/>
              </a:rPr>
              <a:t>Current projected milestones </a:t>
            </a:r>
            <a:r>
              <a:rPr lang="en-US" sz="1100" dirty="0">
                <a:solidFill>
                  <a:schemeClr val="tx1"/>
                </a:solidFill>
                <a:latin typeface="Segoe UI" panose="020B0502040204020203" pitchFamily="34" charset="0"/>
                <a:cs typeface="Segoe UI" panose="020B0502040204020203" pitchFamily="34" charset="0"/>
              </a:rPr>
              <a:t>include:</a:t>
            </a:r>
            <a:endParaRPr lang="en-US" sz="1100" dirty="0">
              <a:latin typeface="Segoe UI" panose="020B0502040204020203" pitchFamily="34" charset="0"/>
              <a:cs typeface="Segoe UI" panose="020B0502040204020203" pitchFamily="34" charset="0"/>
            </a:endParaRPr>
          </a:p>
          <a:p>
            <a:pPr marL="365760" indent="-91440">
              <a:buSzPct val="75000"/>
              <a:buFont typeface="Arial" panose="020B0604020202020204" pitchFamily="34" charset="0"/>
              <a:buChar char="•"/>
            </a:pPr>
            <a:r>
              <a:rPr lang="en-US" sz="1100" dirty="0">
                <a:latin typeface="Segoe UI" panose="020B0502040204020203" pitchFamily="34" charset="0"/>
                <a:cs typeface="Segoe UI" panose="020B0502040204020203" pitchFamily="34" charset="0"/>
              </a:rPr>
              <a:t>System Analysis and Roadmap/ Modernization Plan Deep Dive by March 1, 2022</a:t>
            </a:r>
          </a:p>
          <a:p>
            <a:pPr marL="365760" indent="-91440">
              <a:buSzPct val="75000"/>
              <a:buFont typeface="Arial" panose="020B0604020202020204" pitchFamily="34" charset="0"/>
              <a:buChar char="•"/>
            </a:pPr>
            <a:r>
              <a:rPr lang="en-US" sz="1100" dirty="0">
                <a:latin typeface="Segoe UI" panose="020B0502040204020203" pitchFamily="34" charset="0"/>
                <a:cs typeface="Segoe UI" panose="020B0502040204020203" pitchFamily="34" charset="0"/>
              </a:rPr>
              <a:t>Market Research Complete by March 31, 2022</a:t>
            </a:r>
          </a:p>
          <a:p>
            <a:pPr marL="365760" indent="-91440">
              <a:buSzPct val="75000"/>
              <a:buFont typeface="Arial" panose="020B0604020202020204" pitchFamily="34" charset="0"/>
              <a:buChar char="•"/>
            </a:pPr>
            <a:r>
              <a:rPr lang="en-US" sz="1100" dirty="0">
                <a:latin typeface="Segoe UI" panose="020B0502040204020203" pitchFamily="34" charset="0"/>
                <a:cs typeface="Segoe UI" panose="020B0502040204020203" pitchFamily="34" charset="0"/>
              </a:rPr>
              <a:t>Acquisition Package Complete by May 30, 2022</a:t>
            </a:r>
          </a:p>
          <a:p>
            <a:pPr marL="365760" indent="-91440">
              <a:buSzPct val="75000"/>
              <a:buFont typeface="Arial" panose="020B0604020202020204" pitchFamily="34" charset="0"/>
              <a:buChar char="•"/>
            </a:pPr>
            <a:r>
              <a:rPr lang="en-US" sz="1100" dirty="0">
                <a:latin typeface="Segoe UI" panose="020B0502040204020203" pitchFamily="34" charset="0"/>
                <a:cs typeface="Segoe UI" panose="020B0502040204020203" pitchFamily="34" charset="0"/>
              </a:rPr>
              <a:t>Initial Implementation Contract Award by August 1, 2022</a:t>
            </a:r>
          </a:p>
          <a:p>
            <a:pPr marL="114300" indent="0">
              <a:buSzPct val="75000"/>
              <a:buNone/>
            </a:pPr>
            <a:endParaRPr lang="en-US" sz="11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marL="114300" indent="0">
              <a:buSzPct val="75000"/>
              <a:buNone/>
            </a:pPr>
            <a:r>
              <a:rPr lang="en-US" sz="1200" dirty="0">
                <a:latin typeface="Segoe UI" panose="020B0502040204020203" pitchFamily="34" charset="0"/>
                <a:cs typeface="Segoe UI" panose="020B0502040204020203" pitchFamily="34" charset="0"/>
              </a:rPr>
              <a:t>FEMA will be measuring our actions in terms of timeliness, simplicity, and accessibility. Measures may include virtual agent to live agent transfers, wait time reductions, page views for websites, and path(s) taken to get information, as well as a number of FEMA engagement points across channels (e.g., web contacts followed by call 800-621-FEMA).</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do you need to make this happen?</a:t>
            </a:r>
          </a:p>
          <a:p>
            <a:pPr marL="114300" indent="0">
              <a:buSzPct val="75000"/>
              <a:buNone/>
            </a:pPr>
            <a:r>
              <a:rPr lang="en-US" sz="1200" dirty="0">
                <a:latin typeface="Segoe UI" panose="020B0502040204020203" pitchFamily="34" charset="0"/>
                <a:cs typeface="Segoe UI" panose="020B0502040204020203" pitchFamily="34" charset="0"/>
              </a:rPr>
              <a:t>FEMA has no resource requests at this time.</a:t>
            </a: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443068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lvl="0"/>
            <a:r>
              <a:rPr lang="en-US" sz="2000" dirty="0"/>
              <a:t>FY23 Commit to Action: Serious Needs Assistance, Displacement Assistance</a:t>
            </a:r>
            <a:endParaRPr sz="2000"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6</a:t>
            </a:fld>
            <a:endParaRPr/>
          </a:p>
        </p:txBody>
      </p:sp>
      <p:sp>
        <p:nvSpPr>
          <p:cNvPr id="7" name="Google Shape;104;p20">
            <a:extLst>
              <a:ext uri="{FF2B5EF4-FFF2-40B4-BE49-F238E27FC236}">
                <a16:creationId xmlns:a16="http://schemas.microsoft.com/office/drawing/2014/main" id="{75BCB5DC-A1CF-4614-8A43-0D584DA08611}"/>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70000" lnSpcReduction="20000"/>
          </a:bodyPr>
          <a:lstStyle/>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1200" dirty="0">
                <a:solidFill>
                  <a:schemeClr val="tx1"/>
                </a:solidFill>
                <a:latin typeface="Segoe UI" panose="020B0502040204020203" pitchFamily="34" charset="0"/>
                <a:cs typeface="Segoe UI" panose="020B0502040204020203" pitchFamily="34" charset="0"/>
              </a:rPr>
              <a:t>Serious Needs Assistance is a new standard form of assistance that will offer a one-time cash payment to survivors to cover unmet needs associated with being displaced from their homes. Displacement Assistance is a new standard form of assistance that will offer an additional one-time payment to cover 2 weeks of lodging costs (amount determined pre-disaster by the state) payable directly to displaced survivors.</a:t>
            </a:r>
            <a:endParaRPr lang="en-US" sz="1200" dirty="0">
              <a:latin typeface="Segoe UI" panose="020B0502040204020203" pitchFamily="34" charset="0"/>
              <a:cs typeface="Segoe UI" panose="020B0502040204020203" pitchFamily="34" charset="0"/>
            </a:endParaRP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Why is this a priority?</a:t>
            </a:r>
          </a:p>
          <a:p>
            <a:pPr marL="114300" indent="0">
              <a:buSzPct val="75000"/>
              <a:buNone/>
            </a:pPr>
            <a:r>
              <a:rPr lang="en-US" sz="1200" dirty="0">
                <a:latin typeface="Segoe UI" panose="020B0502040204020203" pitchFamily="34" charset="0"/>
                <a:cs typeface="Segoe UI" panose="020B0502040204020203" pitchFamily="34" charset="0"/>
              </a:rPr>
              <a:t>FEMA’s Individuals and Households Program (IHP) provides financial assistance to survivors for temporary housing needs. Some of the additional expenses and wraparound services survivors may have as a result of being displaced are not eligible for reimbursement under the current regulatory requirements of IHP. When survivors use their assistance for these ineligible expenses, they are at risk of rendering themselves ineligible for further assistance. Displacement Assistance provides an additional sheltering option and allows survivors to decide where they stay temporarily while they wait to qualify for other programs, find a rental unit, or repair their households.</a:t>
            </a: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1200" dirty="0">
                <a:latin typeface="Segoe UI" panose="020B0502040204020203" pitchFamily="34" charset="0"/>
                <a:cs typeface="Segoe UI" panose="020B0502040204020203" pitchFamily="34" charset="0"/>
              </a:rPr>
              <a:t>FEMA’s Individual and Households Program within the Individual Assistance Division in partnership with FEMA’s Office of Chief Counsel.</a:t>
            </a: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action(s) / deliverables / milestones will you take / hit between Oct. 1, ‘22 – Sept. 30, ‘23?</a:t>
            </a:r>
          </a:p>
          <a:p>
            <a:pPr marL="114300" indent="0">
              <a:buSzPct val="75000"/>
              <a:buNone/>
            </a:pPr>
            <a:r>
              <a:rPr lang="en-US" sz="1200" dirty="0">
                <a:solidFill>
                  <a:schemeClr val="tx1"/>
                </a:solidFill>
                <a:latin typeface="Segoe UI" panose="020B0502040204020203" pitchFamily="34" charset="0"/>
                <a:cs typeface="Segoe UI" panose="020B0502040204020203" pitchFamily="34" charset="0"/>
              </a:rPr>
              <a:t>FEMA’s regulations must be updated before any implementation can occur. Current projected milestones include:</a:t>
            </a:r>
          </a:p>
          <a:p>
            <a:pPr marL="365760" indent="-91440">
              <a:buSzPct val="75000"/>
              <a:buFont typeface="Arial" panose="020B0604020202020204" pitchFamily="34" charset="0"/>
              <a:buChar char="•"/>
            </a:pPr>
            <a:r>
              <a:rPr lang="en-US" sz="1100" dirty="0">
                <a:solidFill>
                  <a:schemeClr val="tx1"/>
                </a:solidFill>
                <a:latin typeface="Segoe UI" panose="020B0502040204020203" pitchFamily="34" charset="0"/>
                <a:cs typeface="Segoe UI" panose="020B0502040204020203" pitchFamily="34" charset="0"/>
              </a:rPr>
              <a:t>Notice of Proposed Rulemaking and Notice to be published in the Federal Register by November 30, 2022</a:t>
            </a:r>
          </a:p>
          <a:p>
            <a:pPr marL="365760" indent="-91440">
              <a:buSzPct val="75000"/>
              <a:buFont typeface="Arial" panose="020B0604020202020204" pitchFamily="34" charset="0"/>
              <a:buChar char="•"/>
            </a:pPr>
            <a:r>
              <a:rPr lang="en-US" sz="1100" dirty="0">
                <a:solidFill>
                  <a:schemeClr val="tx1"/>
                </a:solidFill>
                <a:latin typeface="Segoe UI" panose="020B0502040204020203" pitchFamily="34" charset="0"/>
                <a:cs typeface="Segoe UI" panose="020B0502040204020203" pitchFamily="34" charset="0"/>
              </a:rPr>
              <a:t>FEMA will adjudicate public comments on the proposed rule and continue the rulemaking review process through September 30, 2023</a:t>
            </a:r>
          </a:p>
          <a:p>
            <a:pPr marL="114300" indent="0">
              <a:buSzPct val="75000"/>
              <a:buNone/>
            </a:pPr>
            <a:endParaRPr lang="en-US" sz="1400" dirty="0">
              <a:solidFill>
                <a:schemeClr val="tx1"/>
              </a:solidFill>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marL="114300" indent="0">
              <a:buSzPct val="75000"/>
              <a:buNone/>
            </a:pPr>
            <a:r>
              <a:rPr lang="en-US" sz="1200" dirty="0">
                <a:latin typeface="Segoe UI" panose="020B0502040204020203" pitchFamily="34" charset="0"/>
                <a:cs typeface="Segoe UI" panose="020B0502040204020203" pitchFamily="34" charset="0"/>
              </a:rPr>
              <a:t>Performance measures are still being developed for these changes as they are not yet implemented.</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do you need to make this happen?</a:t>
            </a:r>
          </a:p>
          <a:p>
            <a:pPr marL="114300" indent="0">
              <a:buSzPct val="75000"/>
              <a:buNone/>
            </a:pPr>
            <a:r>
              <a:rPr lang="en-US" sz="1200" dirty="0">
                <a:latin typeface="Segoe UI" panose="020B0502040204020203" pitchFamily="34" charset="0"/>
                <a:cs typeface="Segoe UI" panose="020B0502040204020203" pitchFamily="34" charset="0"/>
              </a:rPr>
              <a:t>FEMA has no resource requests at this time.</a:t>
            </a: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705779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lvl="0"/>
            <a:r>
              <a:rPr lang="en-US" sz="2000" dirty="0"/>
              <a:t>FY23 Commit to Action: Other Needs Assistance &amp; SBA Loans</a:t>
            </a:r>
            <a:endParaRPr sz="2000"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7</a:t>
            </a:fld>
            <a:endParaRPr/>
          </a:p>
        </p:txBody>
      </p:sp>
      <p:sp>
        <p:nvSpPr>
          <p:cNvPr id="7" name="Google Shape;104;p20">
            <a:extLst>
              <a:ext uri="{FF2B5EF4-FFF2-40B4-BE49-F238E27FC236}">
                <a16:creationId xmlns:a16="http://schemas.microsoft.com/office/drawing/2014/main" id="{F7F52355-57C0-40F2-AB12-D44868200F3E}"/>
              </a:ext>
            </a:extLst>
          </p:cNvPr>
          <p:cNvSpPr txBox="1">
            <a:spLocks noGrp="1"/>
          </p:cNvSpPr>
          <p:nvPr>
            <p:ph type="body" idx="1"/>
          </p:nvPr>
        </p:nvSpPr>
        <p:spPr>
          <a:xfrm>
            <a:off x="466025" y="1152475"/>
            <a:ext cx="7954644" cy="3843807"/>
          </a:xfrm>
          <a:prstGeom prst="rect">
            <a:avLst/>
          </a:prstGeom>
        </p:spPr>
        <p:txBody>
          <a:bodyPr spcFirstLastPara="1" wrap="square" lIns="91425" tIns="91425" rIns="91425" bIns="91425" anchor="t" anchorCtr="0">
            <a:noAutofit/>
          </a:bodyPr>
          <a:lstStyle/>
          <a:p>
            <a:pPr marL="114300" indent="0">
              <a:lnSpc>
                <a:spcPct val="95000"/>
              </a:lnSpc>
              <a:buSzPct val="75000"/>
              <a:buNone/>
            </a:pPr>
            <a:r>
              <a:rPr lang="en-US" sz="10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lnSpc>
                <a:spcPct val="95000"/>
              </a:lnSpc>
              <a:buSzPct val="75000"/>
              <a:buNone/>
            </a:pPr>
            <a:r>
              <a:rPr lang="en-US" sz="800" dirty="0">
                <a:latin typeface="Segoe UI" panose="020B0502040204020203" pitchFamily="34" charset="0"/>
                <a:cs typeface="Segoe UI" panose="020B0502040204020203" pitchFamily="34" charset="0"/>
              </a:rPr>
              <a:t>Disaster survivors with disaster-related expenses and serious needs may be eligible to receive Other Needs Assistance from FEMA’s Individuals and Households Program. Through regulatory, policy, and procedure updates alongside our partners at the U.S. Small Business Administration (SBA), FEMA is reevaluating the requirement that applicants apply for an SBA loan prior to consideration for certain types of Other Needs Assistance.</a:t>
            </a:r>
          </a:p>
          <a:p>
            <a:pPr marL="114300" indent="0">
              <a:lnSpc>
                <a:spcPct val="95000"/>
              </a:lnSpc>
              <a:buSzPct val="75000"/>
              <a:buNone/>
            </a:pPr>
            <a:endParaRPr lang="en-US" sz="800" dirty="0">
              <a:latin typeface="Segoe UI" panose="020B0502040204020203" pitchFamily="34" charset="0"/>
              <a:cs typeface="Segoe UI" panose="020B0502040204020203" pitchFamily="34" charset="0"/>
            </a:endParaRPr>
          </a:p>
          <a:p>
            <a:pPr marL="114300" indent="0">
              <a:lnSpc>
                <a:spcPct val="95000"/>
              </a:lnSpc>
              <a:buSzPct val="75000"/>
              <a:buNone/>
            </a:pPr>
            <a:r>
              <a:rPr lang="en-US" sz="1000" b="1" dirty="0">
                <a:solidFill>
                  <a:srgbClr val="E42628"/>
                </a:solidFill>
                <a:latin typeface="Segoe UI" panose="020B0502040204020203" pitchFamily="34" charset="0"/>
                <a:cs typeface="Segoe UI" panose="020B0502040204020203" pitchFamily="34" charset="0"/>
              </a:rPr>
              <a:t>Why is this a priority?</a:t>
            </a:r>
          </a:p>
          <a:p>
            <a:pPr marL="114300" indent="0">
              <a:lnSpc>
                <a:spcPct val="95000"/>
              </a:lnSpc>
              <a:buSzPct val="75000"/>
              <a:buNone/>
            </a:pPr>
            <a:r>
              <a:rPr lang="en-US" sz="800" dirty="0">
                <a:latin typeface="Segoe UI" panose="020B0502040204020203" pitchFamily="34" charset="0"/>
                <a:cs typeface="Segoe UI" panose="020B0502040204020203" pitchFamily="34" charset="0"/>
              </a:rPr>
              <a:t>FEMA examined the relationship between FEMA assistance and SBA loans in response to a report from the Government Accountability Office regarding the confusion caused by the requirement that applicants apply for an SBA loan prior to being considered for Personal Property Assistance, Transportation Assistance, and a Group Flood Insurance Policy. The DHS Office of Inspector General also expressed formal concerns over FEMA’s lack of income verification used in the process of referring applicants to the SBA. Over the last ten years, of the more than 4 million applicants referred to the SBA by FEMA, 82% never completed an SBA loan application. Of the 714,144 applications processed, only around 309,566 applicants were approved for a loan and more than 400,000 applicants were declined without any form of income verification. FEMA leadership determined we could better meet survivors’ needs and improve equity in assistance by removing the regulatory requirement that applicants apply for an SBA loan before being evaluated for certain types of Other Needs Assistance.</a:t>
            </a:r>
          </a:p>
          <a:p>
            <a:pPr marL="114300" indent="0">
              <a:lnSpc>
                <a:spcPct val="95000"/>
              </a:lnSpc>
              <a:buSzPct val="75000"/>
              <a:buNone/>
            </a:pPr>
            <a:endParaRPr lang="en-US" sz="800" dirty="0">
              <a:latin typeface="Segoe UI" panose="020B0502040204020203" pitchFamily="34" charset="0"/>
              <a:cs typeface="Segoe UI" panose="020B0502040204020203" pitchFamily="34" charset="0"/>
            </a:endParaRPr>
          </a:p>
          <a:p>
            <a:pPr marL="114300" indent="0">
              <a:lnSpc>
                <a:spcPct val="95000"/>
              </a:lnSpc>
              <a:buSzPct val="75000"/>
              <a:buNone/>
            </a:pPr>
            <a:r>
              <a:rPr lang="en-US" sz="10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lnSpc>
                <a:spcPct val="95000"/>
              </a:lnSpc>
              <a:buSzPct val="75000"/>
              <a:buNone/>
            </a:pPr>
            <a:r>
              <a:rPr lang="en-US" sz="800" dirty="0">
                <a:latin typeface="Segoe UI" panose="020B0502040204020203" pitchFamily="34" charset="0"/>
                <a:cs typeface="Segoe UI" panose="020B0502040204020203" pitchFamily="34" charset="0"/>
              </a:rPr>
              <a:t>FEMA’s Individuals and Households Program within the Individual Assistance Division is leading a cross-agency group of stakeholders and is leading discussions with our partners at the U.S. Small Business Administration.</a:t>
            </a:r>
          </a:p>
          <a:p>
            <a:pPr marL="114300" indent="0">
              <a:buSzPct val="75000"/>
              <a:buNone/>
            </a:pPr>
            <a:endParaRPr lang="en-US" sz="800" b="1" dirty="0">
              <a:solidFill>
                <a:srgbClr val="E42628"/>
              </a:solidFill>
              <a:latin typeface="Segoe UI" panose="020B0502040204020203" pitchFamily="34" charset="0"/>
              <a:cs typeface="Segoe UI" panose="020B0502040204020203" pitchFamily="34" charset="0"/>
            </a:endParaRPr>
          </a:p>
          <a:p>
            <a:pPr marL="114300" indent="0">
              <a:lnSpc>
                <a:spcPct val="95000"/>
              </a:lnSpc>
              <a:buSzPct val="75000"/>
              <a:buNone/>
            </a:pPr>
            <a:r>
              <a:rPr lang="en-US" sz="1000" b="1" dirty="0">
                <a:solidFill>
                  <a:srgbClr val="E42628"/>
                </a:solidFill>
                <a:latin typeface="Segoe UI" panose="020B0502040204020203" pitchFamily="34" charset="0"/>
                <a:cs typeface="Segoe UI" panose="020B0502040204020203" pitchFamily="34" charset="0"/>
              </a:rPr>
              <a:t>What action(s) / deliverables / milestones will you take / hit between Oct. 1, ‘22 – Sept. 30, ‘23?</a:t>
            </a:r>
          </a:p>
          <a:p>
            <a:pPr marL="114300" indent="0">
              <a:buSzPct val="75000"/>
              <a:buNone/>
            </a:pPr>
            <a:r>
              <a:rPr lang="en-US" sz="800" dirty="0">
                <a:solidFill>
                  <a:schemeClr val="tx1"/>
                </a:solidFill>
                <a:latin typeface="Segoe UI" panose="020B0502040204020203" pitchFamily="34" charset="0"/>
                <a:cs typeface="Segoe UI" panose="020B0502040204020203" pitchFamily="34" charset="0"/>
              </a:rPr>
              <a:t>FEMA’s regulations must be updated before any implementation can occur. Current projected milestones include:</a:t>
            </a:r>
          </a:p>
          <a:p>
            <a:pPr marL="365760" indent="-91440">
              <a:buSzPct val="75000"/>
              <a:buFont typeface="Arial" panose="020B0604020202020204" pitchFamily="34" charset="0"/>
              <a:buChar char="•"/>
            </a:pPr>
            <a:r>
              <a:rPr lang="en-US" sz="800" dirty="0">
                <a:latin typeface="Segoe UI" panose="020B0502040204020203" pitchFamily="34" charset="0"/>
                <a:cs typeface="Segoe UI" panose="020B0502040204020203" pitchFamily="34" charset="0"/>
              </a:rPr>
              <a:t>Notice of Proposed Rulemaking and Notice to be published in the Federal Register by November 30, 2022.</a:t>
            </a:r>
          </a:p>
          <a:p>
            <a:pPr marL="365760" indent="-91440">
              <a:buSzPct val="75000"/>
              <a:buFont typeface="Arial" panose="020B0604020202020204" pitchFamily="34" charset="0"/>
              <a:buChar char="•"/>
            </a:pPr>
            <a:r>
              <a:rPr lang="en-US" sz="800" dirty="0">
                <a:latin typeface="Segoe UI" panose="020B0502040204020203" pitchFamily="34" charset="0"/>
                <a:cs typeface="Segoe UI" panose="020B0502040204020203" pitchFamily="34" charset="0"/>
              </a:rPr>
              <a:t>FEMA will adjudicate public comments on the proposed rule and continue the rulemaking review process through September 30, 2023.</a:t>
            </a:r>
          </a:p>
          <a:p>
            <a:pPr marL="114300" indent="0">
              <a:lnSpc>
                <a:spcPct val="95000"/>
              </a:lnSpc>
              <a:buSzPct val="75000"/>
              <a:buNone/>
            </a:pPr>
            <a:endParaRPr lang="en-US" sz="800" b="1" dirty="0">
              <a:solidFill>
                <a:srgbClr val="E42628"/>
              </a:solidFill>
              <a:latin typeface="Segoe UI" panose="020B0502040204020203" pitchFamily="34" charset="0"/>
              <a:cs typeface="Segoe UI" panose="020B0502040204020203" pitchFamily="34" charset="0"/>
            </a:endParaRPr>
          </a:p>
          <a:p>
            <a:pPr marL="114300" indent="0">
              <a:lnSpc>
                <a:spcPct val="95000"/>
              </a:lnSpc>
              <a:buSzPct val="75000"/>
              <a:buNone/>
            </a:pPr>
            <a:r>
              <a:rPr lang="en-US" sz="10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marL="114300" indent="0">
              <a:lnSpc>
                <a:spcPct val="95000"/>
              </a:lnSpc>
              <a:buSzPct val="75000"/>
              <a:buNone/>
            </a:pPr>
            <a:r>
              <a:rPr lang="en-US" sz="800" dirty="0">
                <a:latin typeface="Segoe UI" panose="020B0502040204020203" pitchFamily="34" charset="0"/>
                <a:cs typeface="Segoe UI" panose="020B0502040204020203" pitchFamily="34" charset="0"/>
              </a:rPr>
              <a:t>Performance measures are still being developed for these changes as they are not yet implemented.</a:t>
            </a:r>
          </a:p>
          <a:p>
            <a:pPr marL="114300" indent="0">
              <a:buSzPct val="75000"/>
              <a:buNone/>
            </a:pPr>
            <a:endParaRPr lang="en-US" sz="800" dirty="0">
              <a:latin typeface="Segoe UI" panose="020B0502040204020203" pitchFamily="34" charset="0"/>
              <a:cs typeface="Segoe UI" panose="020B0502040204020203" pitchFamily="34" charset="0"/>
            </a:endParaRPr>
          </a:p>
          <a:p>
            <a:pPr marL="114300" indent="0">
              <a:lnSpc>
                <a:spcPct val="95000"/>
              </a:lnSpc>
              <a:buSzPct val="75000"/>
              <a:buNone/>
            </a:pPr>
            <a:r>
              <a:rPr lang="en-US" sz="1000" b="1" dirty="0">
                <a:solidFill>
                  <a:srgbClr val="E42628"/>
                </a:solidFill>
                <a:latin typeface="Segoe UI" panose="020B0502040204020203" pitchFamily="34" charset="0"/>
                <a:cs typeface="Segoe UI" panose="020B0502040204020203" pitchFamily="34" charset="0"/>
              </a:rPr>
              <a:t>What do you need to make this happen?</a:t>
            </a:r>
          </a:p>
          <a:p>
            <a:pPr marL="114300" indent="0">
              <a:buSzPct val="75000"/>
              <a:buNone/>
            </a:pPr>
            <a:r>
              <a:rPr lang="en-US" sz="800" dirty="0">
                <a:latin typeface="Segoe UI" panose="020B0502040204020203" pitchFamily="34" charset="0"/>
                <a:cs typeface="Segoe UI" panose="020B0502040204020203" pitchFamily="34" charset="0"/>
              </a:rPr>
              <a:t>FEMA has no resource requests at this time.</a:t>
            </a:r>
          </a:p>
        </p:txBody>
      </p:sp>
    </p:spTree>
    <p:extLst>
      <p:ext uri="{BB962C8B-B14F-4D97-AF65-F5344CB8AC3E}">
        <p14:creationId xmlns:p14="http://schemas.microsoft.com/office/powerpoint/2010/main" val="1504236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D32FB-6652-4BE8-AE45-366B14BFC6F1}"/>
              </a:ext>
            </a:extLst>
          </p:cNvPr>
          <p:cNvSpPr>
            <a:spLocks noGrp="1"/>
          </p:cNvSpPr>
          <p:nvPr>
            <p:ph type="title"/>
          </p:nvPr>
        </p:nvSpPr>
        <p:spPr/>
        <p:txBody>
          <a:bodyPr>
            <a:normAutofit/>
          </a:bodyPr>
          <a:lstStyle/>
          <a:p>
            <a:r>
              <a:rPr lang="en-US" dirty="0"/>
              <a:t>Commitments from Executive Order 14058</a:t>
            </a:r>
          </a:p>
        </p:txBody>
      </p:sp>
      <p:sp>
        <p:nvSpPr>
          <p:cNvPr id="3" name="Text Placeholder 2">
            <a:extLst>
              <a:ext uri="{FF2B5EF4-FFF2-40B4-BE49-F238E27FC236}">
                <a16:creationId xmlns:a16="http://schemas.microsoft.com/office/drawing/2014/main" id="{669CCD53-0299-414F-8422-88E2B8A554B2}"/>
              </a:ext>
            </a:extLst>
          </p:cNvPr>
          <p:cNvSpPr>
            <a:spLocks noGrp="1"/>
          </p:cNvSpPr>
          <p:nvPr>
            <p:ph type="body" idx="1"/>
          </p:nvPr>
        </p:nvSpPr>
        <p:spPr/>
        <p:txBody>
          <a:bodyPr>
            <a:normAutofit fontScale="85000" lnSpcReduction="20000"/>
          </a:bodyPr>
          <a:lstStyle/>
          <a:p>
            <a:pPr marL="114300" indent="0" fontAlgn="base">
              <a:buNone/>
            </a:pPr>
            <a:r>
              <a:rPr lang="en-US" sz="1300" b="1" dirty="0">
                <a:solidFill>
                  <a:srgbClr val="FF0000"/>
                </a:solidFill>
                <a:latin typeface="Segoe UI" panose="020B0502040204020203" pitchFamily="34" charset="0"/>
                <a:cs typeface="Segoe UI" panose="020B0502040204020203" pitchFamily="34" charset="0"/>
              </a:rPr>
              <a:t>On December 13</a:t>
            </a:r>
            <a:r>
              <a:rPr lang="en-US" sz="1300" b="1" baseline="30000" dirty="0">
                <a:solidFill>
                  <a:srgbClr val="FF0000"/>
                </a:solidFill>
                <a:latin typeface="Segoe UI" panose="020B0502040204020203" pitchFamily="34" charset="0"/>
                <a:cs typeface="Segoe UI" panose="020B0502040204020203" pitchFamily="34" charset="0"/>
              </a:rPr>
              <a:t>th</a:t>
            </a:r>
            <a:r>
              <a:rPr lang="en-US" sz="1300" b="1" dirty="0">
                <a:solidFill>
                  <a:srgbClr val="FF0000"/>
                </a:solidFill>
                <a:latin typeface="Segoe UI" panose="020B0502040204020203" pitchFamily="34" charset="0"/>
                <a:cs typeface="Segoe UI" panose="020B0502040204020203" pitchFamily="34" charset="0"/>
              </a:rPr>
              <a:t>, 2021 (after agencies originally developed these action plans as part of the FY23 budget formulation process), President Biden signed Executive Order 14058 on </a:t>
            </a:r>
            <a:r>
              <a:rPr lang="en-US" sz="1300" b="1" i="1" dirty="0">
                <a:solidFill>
                  <a:srgbClr val="FF0000"/>
                </a:solidFill>
                <a:latin typeface="Segoe UI" panose="020B0502040204020203" pitchFamily="34" charset="0"/>
                <a:cs typeface="Segoe UI" panose="020B0502040204020203" pitchFamily="34" charset="0"/>
              </a:rPr>
              <a:t>Transforming Federal Customer Experience and Service Delivery To Rebuild Trust in Government. </a:t>
            </a:r>
            <a:r>
              <a:rPr lang="en-US" sz="1300" b="1" dirty="0">
                <a:solidFill>
                  <a:srgbClr val="FF0000"/>
                </a:solidFill>
                <a:latin typeface="Segoe UI" panose="020B0502040204020203" pitchFamily="34" charset="0"/>
                <a:cs typeface="Segoe UI" panose="020B0502040204020203" pitchFamily="34" charset="0"/>
              </a:rPr>
              <a:t>Section 4 of this Order was developed by working with HISPs to identify specific improvements to their core services (many of which were proposed in their FY23 Action Plans), to lift up and energize their existing efforts, improving accountability and support.</a:t>
            </a:r>
          </a:p>
          <a:p>
            <a:pPr marL="114300" indent="0" fontAlgn="base">
              <a:buNone/>
            </a:pPr>
            <a:endParaRPr lang="en-US" sz="1300" b="1" dirty="0">
              <a:solidFill>
                <a:srgbClr val="FF0000"/>
              </a:solidFill>
              <a:latin typeface="Segoe UI" panose="020B0502040204020203" pitchFamily="34" charset="0"/>
              <a:cs typeface="Segoe UI" panose="020B0502040204020203" pitchFamily="34" charset="0"/>
            </a:endParaRPr>
          </a:p>
          <a:p>
            <a:pPr marL="114300" indent="0" fontAlgn="base">
              <a:buNone/>
            </a:pPr>
            <a:r>
              <a:rPr lang="en-US" sz="1300" b="1" dirty="0">
                <a:solidFill>
                  <a:srgbClr val="FF0000"/>
                </a:solidFill>
                <a:latin typeface="Segoe UI" panose="020B0502040204020203" pitchFamily="34" charset="0"/>
                <a:cs typeface="Segoe UI" panose="020B0502040204020203" pitchFamily="34" charset="0"/>
              </a:rPr>
              <a:t>For FEMA, EO 14058 commitments include: </a:t>
            </a:r>
          </a:p>
          <a:p>
            <a:pPr marL="114300" indent="0" rtl="0" fontAlgn="base">
              <a:spcBef>
                <a:spcPts val="0"/>
              </a:spcBef>
              <a:spcAft>
                <a:spcPts val="0"/>
              </a:spcAft>
              <a:buNone/>
            </a:pPr>
            <a:endParaRPr lang="en-US" sz="1000" b="1" dirty="0">
              <a:solidFill>
                <a:srgbClr val="000000"/>
              </a:solidFill>
              <a:latin typeface="Segoe UI" panose="020B0502040204020203" pitchFamily="34" charset="0"/>
              <a:cs typeface="Segoe UI" panose="020B0502040204020203" pitchFamily="34" charset="0"/>
            </a:endParaRPr>
          </a:p>
          <a:p>
            <a:pPr fontAlgn="base">
              <a:buSzPct val="75000"/>
              <a:buFont typeface="Arial" panose="020B0604020202020204" pitchFamily="34" charset="0"/>
              <a:buChar char="•"/>
            </a:pPr>
            <a:r>
              <a:rPr lang="en-US" sz="1300" dirty="0">
                <a:solidFill>
                  <a:srgbClr val="000000"/>
                </a:solidFill>
                <a:latin typeface="Segoe UI" panose="020B0502040204020203" pitchFamily="34" charset="0"/>
                <a:cs typeface="Segoe UI" panose="020B0502040204020203" pitchFamily="34" charset="0"/>
              </a:rPr>
              <a:t>Design and deliver a streamlined, online disaster assistance application</a:t>
            </a:r>
          </a:p>
          <a:p>
            <a:pPr fontAlgn="base">
              <a:buSzPct val="75000"/>
              <a:buFont typeface="Arial" panose="020B0604020202020204" pitchFamily="34" charset="0"/>
              <a:buChar char="•"/>
            </a:pPr>
            <a:r>
              <a:rPr lang="en-US" sz="1300" dirty="0">
                <a:solidFill>
                  <a:srgbClr val="000000"/>
                </a:solidFill>
                <a:latin typeface="Segoe UI" panose="020B0502040204020203" pitchFamily="34" charset="0"/>
                <a:cs typeface="Segoe UI" panose="020B0502040204020203" pitchFamily="34" charset="0"/>
              </a:rPr>
              <a:t>Work with States to proactively update existing rules and policies on supporting documentation needed for disaster assistance processes to reduce burden and increase accessibility.</a:t>
            </a:r>
            <a:endParaRPr lang="en-US"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r>
              <a:rPr lang="en-US" sz="1000" dirty="0">
                <a:solidFill>
                  <a:srgbClr val="000000"/>
                </a:solidFill>
                <a:latin typeface="Segoe UI" panose="020B0502040204020203" pitchFamily="34" charset="0"/>
                <a:cs typeface="Segoe UI" panose="020B0502040204020203" pitchFamily="34" charset="0"/>
              </a:rPr>
              <a:t>For more updates on agency progress on specific commitments, please visit </a:t>
            </a:r>
            <a:r>
              <a:rPr lang="en-US" sz="1000" dirty="0">
                <a:solidFill>
                  <a:srgbClr val="000000"/>
                </a:solidFill>
                <a:latin typeface="Segoe UI" panose="020B0502040204020203" pitchFamily="34" charset="0"/>
                <a:cs typeface="Segoe UI" panose="020B0502040204020203" pitchFamily="34" charset="0"/>
                <a:hlinkClick r:id="rId2"/>
              </a:rPr>
              <a:t>https://www.performance.gov/cx/executive-order/</a:t>
            </a:r>
            <a:r>
              <a:rPr lang="en-US" sz="1000" dirty="0">
                <a:solidFill>
                  <a:srgbClr val="000000"/>
                </a:solidFill>
                <a:latin typeface="Segoe UI" panose="020B0502040204020203" pitchFamily="34" charset="0"/>
                <a:cs typeface="Segoe UI" panose="020B0502040204020203" pitchFamily="34" charset="0"/>
              </a:rPr>
              <a:t>. </a:t>
            </a:r>
            <a:endParaRPr lang="en-US" sz="1000" b="0" i="0" u="none" strike="noStrike" dirty="0">
              <a:solidFill>
                <a:srgbClr val="000000"/>
              </a:solidFill>
              <a:effectLst/>
              <a:latin typeface="Segoe UI" panose="020B0502040204020203" pitchFamily="34" charset="0"/>
              <a:cs typeface="Segoe UI" panose="020B0502040204020203" pitchFamily="34" charset="0"/>
            </a:endParaRPr>
          </a:p>
          <a:p>
            <a:endParaRPr lang="en-US" dirty="0"/>
          </a:p>
        </p:txBody>
      </p:sp>
    </p:spTree>
    <p:extLst>
      <p:ext uri="{BB962C8B-B14F-4D97-AF65-F5344CB8AC3E}">
        <p14:creationId xmlns:p14="http://schemas.microsoft.com/office/powerpoint/2010/main" val="2391788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30"/>
          <p:cNvSpPr txBox="1">
            <a:spLocks noGrp="1"/>
          </p:cNvSpPr>
          <p:nvPr>
            <p:ph type="title"/>
          </p:nvPr>
        </p:nvSpPr>
        <p:spPr>
          <a:xfrm>
            <a:off x="261970" y="4059131"/>
            <a:ext cx="8686800" cy="841800"/>
          </a:xfrm>
          <a:prstGeom prst="rect">
            <a:avLst/>
          </a:prstGeom>
        </p:spPr>
        <p:txBody>
          <a:bodyPr spcFirstLastPara="1" wrap="square" lIns="91425" tIns="91425" rIns="91425" bIns="91425" anchor="ctr" anchorCtr="0">
            <a:normAutofit fontScale="90000"/>
          </a:bodyPr>
          <a:lstStyle/>
          <a:p>
            <a:pPr marL="0" lvl="0" indent="0" algn="l" rtl="0">
              <a:spcBef>
                <a:spcPts val="0"/>
              </a:spcBef>
              <a:spcAft>
                <a:spcPts val="0"/>
              </a:spcAft>
              <a:buNone/>
            </a:pPr>
            <a:br>
              <a:rPr lang="en-US" sz="2700" dirty="0">
                <a:latin typeface="Segoe UI" panose="020B0502040204020203" pitchFamily="34" charset="0"/>
                <a:cs typeface="Segoe UI" panose="020B0502040204020203" pitchFamily="34" charset="0"/>
              </a:rPr>
            </a:br>
            <a:br>
              <a:rPr lang="en-US" sz="2700" dirty="0">
                <a:latin typeface="Segoe UI" panose="020B0502040204020203" pitchFamily="34" charset="0"/>
                <a:cs typeface="Segoe UI" panose="020B0502040204020203" pitchFamily="34" charset="0"/>
              </a:rPr>
            </a:br>
            <a:r>
              <a:rPr lang="en-US" sz="2700" dirty="0">
                <a:latin typeface="Segoe UI" panose="020B0502040204020203" pitchFamily="34" charset="0"/>
                <a:cs typeface="Segoe UI" panose="020B0502040204020203" pitchFamily="34" charset="0"/>
              </a:rPr>
              <a:t>https://performance.gov/cx</a:t>
            </a:r>
            <a:br>
              <a:rPr lang="en-US" dirty="0">
                <a:latin typeface="Segoe UI" panose="020B0502040204020203" pitchFamily="34" charset="0"/>
                <a:cs typeface="Segoe UI" panose="020B0502040204020203" pitchFamily="34" charset="0"/>
              </a:rPr>
            </a:br>
            <a:endParaRPr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513289603"/>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A4B543C739D4D49A5912A3A74E6D610" ma:contentTypeVersion="8" ma:contentTypeDescription="Create a new document." ma:contentTypeScope="" ma:versionID="85e131f6487d9fb77a9cf24390788b7e">
  <xsd:schema xmlns:xsd="http://www.w3.org/2001/XMLSchema" xmlns:xs="http://www.w3.org/2001/XMLSchema" xmlns:p="http://schemas.microsoft.com/office/2006/metadata/properties" xmlns:ns2="5e819261-9c30-44c8-bdeb-857a1a2e8ed5" xmlns:ns3="8472685c-6837-4b43-a4b6-a0503350f3e3" targetNamespace="http://schemas.microsoft.com/office/2006/metadata/properties" ma:root="true" ma:fieldsID="2739a50a989843bfdcb8927fa2b0ee32" ns2:_="" ns3:_="">
    <xsd:import namespace="5e819261-9c30-44c8-bdeb-857a1a2e8ed5"/>
    <xsd:import namespace="8472685c-6837-4b43-a4b6-a0503350f3e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819261-9c30-44c8-bdeb-857a1a2e8e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472685c-6837-4b43-a4b6-a0503350f3e3"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4589B50-D94C-43A2-97FA-002F6D901E2A}">
  <ds:schemaRefs>
    <ds:schemaRef ds:uri="http://schemas.microsoft.com/sharepoint/v3/contenttype/forms"/>
  </ds:schemaRefs>
</ds:datastoreItem>
</file>

<file path=customXml/itemProps2.xml><?xml version="1.0" encoding="utf-8"?>
<ds:datastoreItem xmlns:ds="http://schemas.openxmlformats.org/officeDocument/2006/customXml" ds:itemID="{DB20F6F4-DE5F-4F13-82F0-9B45153106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819261-9c30-44c8-bdeb-857a1a2e8ed5"/>
    <ds:schemaRef ds:uri="8472685c-6837-4b43-a4b6-a0503350f3e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E91C514-DA00-486C-855F-78EDE02C2D54}">
  <ds:schemaRefs>
    <ds:schemaRef ds:uri="http://purl.org/dc/terms/"/>
    <ds:schemaRef ds:uri="http://schemas.microsoft.com/office/2006/documentManagement/types"/>
    <ds:schemaRef ds:uri="http://schemas.microsoft.com/office/infopath/2007/PartnerControls"/>
    <ds:schemaRef ds:uri="http://purl.org/dc/dcmitype/"/>
    <ds:schemaRef ds:uri="http://schemas.openxmlformats.org/package/2006/metadata/core-properties"/>
    <ds:schemaRef ds:uri="http://schemas.microsoft.com/office/2006/metadata/properties"/>
    <ds:schemaRef ds:uri="http://purl.org/dc/elements/1.1/"/>
    <ds:schemaRef ds:uri="8472685c-6837-4b43-a4b6-a0503350f3e3"/>
    <ds:schemaRef ds:uri="5e819261-9c30-44c8-bdeb-857a1a2e8ed5"/>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1638</TotalTime>
  <Words>2321</Words>
  <Application>Microsoft Office PowerPoint</Application>
  <PresentationFormat>On-screen Show (16:9)</PresentationFormat>
  <Paragraphs>119</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Public Sans Thin</vt:lpstr>
      <vt:lpstr>Public Sans</vt:lpstr>
      <vt:lpstr>Segoe UI</vt:lpstr>
      <vt:lpstr>Arial</vt:lpstr>
      <vt:lpstr>Simple Light</vt:lpstr>
      <vt:lpstr>FY23 CX Action Plan Federal Emergency Management Agency Individual Assistance Department of Homeland Security</vt:lpstr>
      <vt:lpstr>FY21 Capacity Assessment Reflection Summary</vt:lpstr>
      <vt:lpstr>Adapting Service During a Global Pandemic</vt:lpstr>
      <vt:lpstr>HISP Equity Reflection</vt:lpstr>
      <vt:lpstr>FY22 Action Update: Guided Services</vt:lpstr>
      <vt:lpstr>FY23 Commit to Action: Serious Needs Assistance, Displacement Assistance</vt:lpstr>
      <vt:lpstr>FY23 Commit to Action: Other Needs Assistance &amp; SBA Loans</vt:lpstr>
      <vt:lpstr>Commitments from Executive Order 14058</vt:lpstr>
      <vt:lpstr>  https://performance.gov/cx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Agencies On The Equity Assessment</dc:title>
  <dc:creator>Boland, Amira C. EOP/OMB</dc:creator>
  <cp:lastModifiedBy>Link, Josie</cp:lastModifiedBy>
  <cp:revision>48</cp:revision>
  <cp:lastPrinted>2021-08-09T22:48:36Z</cp:lastPrinted>
  <dcterms:modified xsi:type="dcterms:W3CDTF">2022-01-25T20:21:57Z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0x0101001A4B543C739D4D49A5912A3A74E6D610</vt:lpwstr>
  </property>
  <property fmtid="{D5CDD505-2E9C-101B-9397-08002B2CF9AE}" pid="3" name="MSIP_Label_ea60d57e-af5b-4752-ac57-3e4f28ca11dc_Enabled">
    <vt:lpwstr>true</vt:lpwstr>
  </property>
  <property fmtid="{D5CDD505-2E9C-101B-9397-08002B2CF9AE}" pid="4" name="MSIP_Label_ea60d57e-af5b-4752-ac57-3e4f28ca11dc_SetDate">
    <vt:lpwstr>2022-01-07T21:23:37Z</vt:lpwstr>
  </property>
  <property fmtid="{D5CDD505-2E9C-101B-9397-08002B2CF9AE}" pid="5" name="MSIP_Label_ea60d57e-af5b-4752-ac57-3e4f28ca11dc_Method">
    <vt:lpwstr>Standard</vt:lpwstr>
  </property>
  <property fmtid="{D5CDD505-2E9C-101B-9397-08002B2CF9AE}" pid="6" name="MSIP_Label_ea60d57e-af5b-4752-ac57-3e4f28ca11dc_Name">
    <vt:lpwstr>ea60d57e-af5b-4752-ac57-3e4f28ca11dc</vt:lpwstr>
  </property>
  <property fmtid="{D5CDD505-2E9C-101B-9397-08002B2CF9AE}" pid="7" name="MSIP_Label_ea60d57e-af5b-4752-ac57-3e4f28ca11dc_SiteId">
    <vt:lpwstr>36da45f1-dd2c-4d1f-af13-5abe46b99921</vt:lpwstr>
  </property>
  <property fmtid="{D5CDD505-2E9C-101B-9397-08002B2CF9AE}" pid="8" name="MSIP_Label_ea60d57e-af5b-4752-ac57-3e4f28ca11dc_ActionId">
    <vt:lpwstr>f728fbe2-847f-422e-ada2-21296c2809a3</vt:lpwstr>
  </property>
  <property fmtid="{D5CDD505-2E9C-101B-9397-08002B2CF9AE}" pid="9" name="MSIP_Label_ea60d57e-af5b-4752-ac57-3e4f28ca11dc_ContentBits">
    <vt:lpwstr>0</vt:lpwstr>
  </property>
</Properties>
</file>