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4"/>
  </p:sldMasterIdLst>
  <p:notesMasterIdLst>
    <p:notesMasterId r:id="rId14"/>
  </p:notesMasterIdLst>
  <p:sldIdLst>
    <p:sldId id="256" r:id="rId5"/>
    <p:sldId id="292" r:id="rId6"/>
    <p:sldId id="293" r:id="rId7"/>
    <p:sldId id="294" r:id="rId8"/>
    <p:sldId id="297" r:id="rId9"/>
    <p:sldId id="298" r:id="rId10"/>
    <p:sldId id="295" r:id="rId11"/>
    <p:sldId id="296" r:id="rId12"/>
    <p:sldId id="278" r:id="rId13"/>
  </p:sldIdLst>
  <p:sldSz cx="9144000" cy="5143500" type="screen16x9"/>
  <p:notesSz cx="6400800" cy="8686800"/>
  <p:embeddedFontLst>
    <p:embeddedFont>
      <p:font typeface="Public Sans" panose="020B0604020202020204" charset="0"/>
      <p:regular r:id="rId15"/>
      <p:bold r:id="rId16"/>
      <p:italic r:id="rId17"/>
      <p:boldItalic r:id="rId18"/>
    </p:embeddedFont>
    <p:embeddedFont>
      <p:font typeface="Public Sans Thin" panose="020B0604020202020204" charset="0"/>
      <p:regular r:id="rId19"/>
      <p:bold r:id="rId20"/>
      <p:italic r:id="rId21"/>
      <p:boldItalic r:id="rId22"/>
    </p:embeddedFont>
    <p:embeddedFont>
      <p:font typeface="Segoe UI" panose="020B0502040204020203" pitchFamily="3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land, Amira C. EOP/OMB" initials="BACE" lastIdx="1" clrIdx="0">
    <p:extLst>
      <p:ext uri="{19B8F6BF-5375-455C-9EA6-DF929625EA0E}">
        <p15:presenceInfo xmlns:p15="http://schemas.microsoft.com/office/powerpoint/2012/main" userId="Boland, Amira C. EOP/OM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628"/>
    <a:srgbClr val="151622"/>
    <a:srgbClr val="A8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p:cViewPr varScale="1">
        <p:scale>
          <a:sx n="132" d="100"/>
          <a:sy n="132" d="100"/>
        </p:scale>
        <p:origin x="936"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customXml" Target="../customXml/item3.xml"/><Relationship Id="rId21" Type="http://schemas.openxmlformats.org/officeDocument/2006/relationships/font" Target="fonts/font7.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3.fntdata"/><Relationship Id="rId25" Type="http://schemas.openxmlformats.org/officeDocument/2006/relationships/font" Target="fonts/font11.fntdata"/><Relationship Id="rId2" Type="http://schemas.openxmlformats.org/officeDocument/2006/relationships/customXml" Target="../customXml/item2.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10.fntdata"/><Relationship Id="rId5" Type="http://schemas.openxmlformats.org/officeDocument/2006/relationships/slide" Target="slides/slide1.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font" Target="fonts/font5.fntdata"/><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40080" y="4126230"/>
            <a:ext cx="5120640" cy="3909060"/>
          </a:xfrm>
          <a:prstGeom prst="rect">
            <a:avLst/>
          </a:prstGeom>
          <a:noFill/>
          <a:ln>
            <a:noFill/>
          </a:ln>
        </p:spPr>
        <p:txBody>
          <a:bodyPr spcFirstLastPara="1" wrap="square" lIns="86195" tIns="86195" rIns="86195" bIns="8619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bf63b959ed_1_72: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bf63b959ed_1_72: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46180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102736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394302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990653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444778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322967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225386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c8189809f2_0_32: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c8189809f2_0_32: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041251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b="1" i="0">
                <a:latin typeface="Arial" panose="020B0604020202020204" pitchFamily="34" charset="0"/>
                <a:cs typeface="Arial" panose="020B0604020202020204" pitchFamily="34" charset="0"/>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orient="horz" pos="1620">
          <p15:clr>
            <a:srgbClr val="FA7B17"/>
          </p15:clr>
        </p15:guide>
        <p15:guide id="2" pos="144">
          <p15:clr>
            <a:srgbClr val="FA7B17"/>
          </p15:clr>
        </p15:guide>
        <p15:guide id="3" orient="horz" pos="144">
          <p15:clr>
            <a:srgbClr val="FA7B17"/>
          </p15:clr>
        </p15:guide>
        <p15:guide id="4" pos="5616">
          <p15:clr>
            <a:srgbClr val="FA7B17"/>
          </p15:clr>
        </p15:guide>
        <p15:guide id="5" orient="horz" pos="309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13"/>
        <p:cNvGrpSpPr/>
        <p:nvPr/>
      </p:nvGrpSpPr>
      <p:grpSpPr>
        <a:xfrm>
          <a:off x="0" y="0"/>
          <a:ext cx="0" cy="0"/>
          <a:chOff x="0" y="0"/>
          <a:chExt cx="0" cy="0"/>
        </a:xfrm>
      </p:grpSpPr>
      <p:pic>
        <p:nvPicPr>
          <p:cNvPr id="14" name="Google Shape;14;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5" name="Google Shape;15;p3"/>
          <p:cNvSpPr txBox="1">
            <a:spLocks noGrp="1"/>
          </p:cNvSpPr>
          <p:nvPr>
            <p:ph type="ctrTitle"/>
          </p:nvPr>
        </p:nvSpPr>
        <p:spPr>
          <a:xfrm>
            <a:off x="228600" y="228600"/>
            <a:ext cx="8686800" cy="1850700"/>
          </a:xfrm>
          <a:prstGeom prst="rect">
            <a:avLst/>
          </a:prstGeom>
        </p:spPr>
        <p:txBody>
          <a:bodyPr spcFirstLastPara="1" wrap="square" lIns="91425" tIns="91425" rIns="91425" bIns="91425" anchor="b" anchorCtr="0">
            <a:normAutofit/>
          </a:bodyPr>
          <a:lstStyle>
            <a:lvl1pPr lvl="0" rtl="0">
              <a:lnSpc>
                <a:spcPct val="80000"/>
              </a:lnSpc>
              <a:spcBef>
                <a:spcPts val="0"/>
              </a:spcBef>
              <a:spcAft>
                <a:spcPts val="0"/>
              </a:spcAft>
              <a:buSzPts val="5200"/>
              <a:buFont typeface="Public Sans Thin"/>
              <a:buNone/>
              <a:defRPr sz="5200" b="1" i="0">
                <a:latin typeface="Arial" panose="020B0604020202020204" pitchFamily="34" charset="0"/>
                <a:ea typeface="Arial" panose="020B0604020202020204" pitchFamily="34" charset="0"/>
                <a:cs typeface="Arial" panose="020B0604020202020204" pitchFamily="34" charset="0"/>
                <a:sym typeface="Public Sans Thin"/>
              </a:defRPr>
            </a:lvl1pPr>
            <a:lvl2pPr lvl="1" rtl="0">
              <a:spcBef>
                <a:spcPts val="0"/>
              </a:spcBef>
              <a:spcAft>
                <a:spcPts val="0"/>
              </a:spcAft>
              <a:buSzPts val="5200"/>
              <a:buFont typeface="Public Sans Thin"/>
              <a:buNone/>
              <a:defRPr sz="5200" b="0">
                <a:latin typeface="Public Sans Thin"/>
                <a:ea typeface="Public Sans Thin"/>
                <a:cs typeface="Public Sans Thin"/>
                <a:sym typeface="Public Sans Thin"/>
              </a:defRPr>
            </a:lvl2pPr>
            <a:lvl3pPr lvl="2" rtl="0">
              <a:spcBef>
                <a:spcPts val="0"/>
              </a:spcBef>
              <a:spcAft>
                <a:spcPts val="0"/>
              </a:spcAft>
              <a:buSzPts val="5200"/>
              <a:buFont typeface="Public Sans Thin"/>
              <a:buNone/>
              <a:defRPr sz="5200" b="0">
                <a:latin typeface="Public Sans Thin"/>
                <a:ea typeface="Public Sans Thin"/>
                <a:cs typeface="Public Sans Thin"/>
                <a:sym typeface="Public Sans Thin"/>
              </a:defRPr>
            </a:lvl3pPr>
            <a:lvl4pPr lvl="3" rtl="0">
              <a:spcBef>
                <a:spcPts val="0"/>
              </a:spcBef>
              <a:spcAft>
                <a:spcPts val="0"/>
              </a:spcAft>
              <a:buSzPts val="5200"/>
              <a:buFont typeface="Public Sans Thin"/>
              <a:buNone/>
              <a:defRPr sz="5200" b="0">
                <a:latin typeface="Public Sans Thin"/>
                <a:ea typeface="Public Sans Thin"/>
                <a:cs typeface="Public Sans Thin"/>
                <a:sym typeface="Public Sans Thin"/>
              </a:defRPr>
            </a:lvl4pPr>
            <a:lvl5pPr lvl="4" rtl="0">
              <a:spcBef>
                <a:spcPts val="0"/>
              </a:spcBef>
              <a:spcAft>
                <a:spcPts val="0"/>
              </a:spcAft>
              <a:buSzPts val="5200"/>
              <a:buFont typeface="Public Sans Thin"/>
              <a:buNone/>
              <a:defRPr sz="5200" b="0">
                <a:latin typeface="Public Sans Thin"/>
                <a:ea typeface="Public Sans Thin"/>
                <a:cs typeface="Public Sans Thin"/>
                <a:sym typeface="Public Sans Thin"/>
              </a:defRPr>
            </a:lvl5pPr>
            <a:lvl6pPr lvl="5" rtl="0">
              <a:spcBef>
                <a:spcPts val="0"/>
              </a:spcBef>
              <a:spcAft>
                <a:spcPts val="0"/>
              </a:spcAft>
              <a:buSzPts val="5200"/>
              <a:buFont typeface="Public Sans Thin"/>
              <a:buNone/>
              <a:defRPr sz="5200" b="0">
                <a:latin typeface="Public Sans Thin"/>
                <a:ea typeface="Public Sans Thin"/>
                <a:cs typeface="Public Sans Thin"/>
                <a:sym typeface="Public Sans Thin"/>
              </a:defRPr>
            </a:lvl6pPr>
            <a:lvl7pPr lvl="6" rtl="0">
              <a:spcBef>
                <a:spcPts val="0"/>
              </a:spcBef>
              <a:spcAft>
                <a:spcPts val="0"/>
              </a:spcAft>
              <a:buSzPts val="5200"/>
              <a:buFont typeface="Public Sans Thin"/>
              <a:buNone/>
              <a:defRPr sz="5200" b="0">
                <a:latin typeface="Public Sans Thin"/>
                <a:ea typeface="Public Sans Thin"/>
                <a:cs typeface="Public Sans Thin"/>
                <a:sym typeface="Public Sans Thin"/>
              </a:defRPr>
            </a:lvl7pPr>
            <a:lvl8pPr lvl="7" rtl="0">
              <a:spcBef>
                <a:spcPts val="0"/>
              </a:spcBef>
              <a:spcAft>
                <a:spcPts val="0"/>
              </a:spcAft>
              <a:buSzPts val="5200"/>
              <a:buFont typeface="Public Sans Thin"/>
              <a:buNone/>
              <a:defRPr sz="5200" b="0">
                <a:latin typeface="Public Sans Thin"/>
                <a:ea typeface="Public Sans Thin"/>
                <a:cs typeface="Public Sans Thin"/>
                <a:sym typeface="Public Sans Thin"/>
              </a:defRPr>
            </a:lvl8pPr>
            <a:lvl9pPr lvl="8" rtl="0">
              <a:spcBef>
                <a:spcPts val="0"/>
              </a:spcBef>
              <a:spcAft>
                <a:spcPts val="0"/>
              </a:spcAft>
              <a:buSzPts val="5200"/>
              <a:buFont typeface="Public Sans Thin"/>
              <a:buNone/>
              <a:defRPr sz="5200" b="0">
                <a:latin typeface="Public Sans Thin"/>
                <a:ea typeface="Public Sans Thin"/>
                <a:cs typeface="Public Sans Thin"/>
                <a:sym typeface="Public Sans Thin"/>
              </a:defRPr>
            </a:lvl9pPr>
          </a:lstStyle>
          <a:p>
            <a:endParaRPr dirty="0"/>
          </a:p>
        </p:txBody>
      </p:sp>
      <p:sp>
        <p:nvSpPr>
          <p:cNvPr id="16" name="Google Shape;16;p3"/>
          <p:cNvSpPr txBox="1">
            <a:spLocks noGrp="1"/>
          </p:cNvSpPr>
          <p:nvPr>
            <p:ph type="subTitle" idx="1"/>
          </p:nvPr>
        </p:nvSpPr>
        <p:spPr>
          <a:xfrm>
            <a:off x="228600" y="2119750"/>
            <a:ext cx="86037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dirty="0"/>
          </a:p>
        </p:txBody>
      </p:sp>
    </p:spTree>
  </p:cSld>
  <p:clrMapOvr>
    <a:masterClrMapping/>
  </p:clrMapOvr>
  <p:extLst>
    <p:ext uri="{DCECCB84-F9BA-43D5-87BE-67443E8EF086}">
      <p15:sldGuideLst xmlns:p15="http://schemas.microsoft.com/office/powerpoint/2012/main">
        <p15:guide id="1" orient="horz" pos="2232">
          <p15:clr>
            <a:srgbClr val="FA7B17"/>
          </p15:clr>
        </p15:guide>
        <p15:guide id="2" pos="288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37" name="Google Shape;37;p8"/>
          <p:cNvSpPr txBox="1">
            <a:spLocks noGrp="1"/>
          </p:cNvSpPr>
          <p:nvPr>
            <p:ph type="body" idx="1"/>
          </p:nvPr>
        </p:nvSpPr>
        <p:spPr>
          <a:xfrm>
            <a:off x="466025" y="1152475"/>
            <a:ext cx="83664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b="0" i="0">
                <a:latin typeface="Arial" panose="020B0604020202020204" pitchFamily="34" charset="0"/>
                <a:cs typeface="Arial" panose="020B0604020202020204" pitchFamily="34" charset="0"/>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dirty="0"/>
          </a:p>
        </p:txBody>
      </p:sp>
      <p:sp>
        <p:nvSpPr>
          <p:cNvPr id="38" name="Google Shape;38;p8"/>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0" name="Google Shape;40;p8"/>
          <p:cNvSpPr/>
          <p:nvPr/>
        </p:nvSpPr>
        <p:spPr>
          <a:xfrm>
            <a:off x="0" y="0"/>
            <a:ext cx="233100" cy="874800"/>
          </a:xfrm>
          <a:prstGeom prst="rect">
            <a:avLst/>
          </a:prstGeom>
          <a:solidFill>
            <a:srgbClr val="A8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p:nvPr/>
        </p:nvSpPr>
        <p:spPr>
          <a:xfrm>
            <a:off x="-8475" y="4814100"/>
            <a:ext cx="72966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8"/>
          <p:cNvSpPr/>
          <p:nvPr/>
        </p:nvSpPr>
        <p:spPr>
          <a:xfrm>
            <a:off x="-8475" y="4641100"/>
            <a:ext cx="62748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extLst>
    <p:ext uri="{DCECCB84-F9BA-43D5-87BE-67443E8EF086}">
      <p15:sldGuideLst xmlns:p15="http://schemas.microsoft.com/office/powerpoint/2012/main">
        <p15:guide id="1" orient="horz" pos="551">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228600" y="445025"/>
            <a:ext cx="86037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51" name="Google Shape;51;p10"/>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b="1" i="0">
                <a:latin typeface="Arial" panose="020B0604020202020204" pitchFamily="34" charset="0"/>
                <a:cs typeface="Arial" panose="020B0604020202020204" pitchFamily="34" charset="0"/>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dirty="0"/>
          </a:p>
        </p:txBody>
      </p:sp>
      <p:sp>
        <p:nvSpPr>
          <p:cNvPr id="60" name="Google Shape;60;p1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1">
  <p:cSld name="Section header 2 1">
    <p:spTree>
      <p:nvGrpSpPr>
        <p:cNvPr id="1" name="Shape 27"/>
        <p:cNvGrpSpPr/>
        <p:nvPr/>
      </p:nvGrpSpPr>
      <p:grpSpPr>
        <a:xfrm>
          <a:off x="0" y="0"/>
          <a:ext cx="0" cy="0"/>
          <a:chOff x="0" y="0"/>
          <a:chExt cx="0" cy="0"/>
        </a:xfrm>
      </p:grpSpPr>
      <p:pic>
        <p:nvPicPr>
          <p:cNvPr id="28" name="Google Shape;28;p6"/>
          <p:cNvPicPr preferRelativeResize="0"/>
          <p:nvPr/>
        </p:nvPicPr>
        <p:blipFill rotWithShape="1">
          <a:blip r:embed="rId2">
            <a:alphaModFix/>
          </a:blip>
          <a:srcRect/>
          <a:stretch/>
        </p:blipFill>
        <p:spPr>
          <a:xfrm>
            <a:off x="0" y="0"/>
            <a:ext cx="9144000" cy="5143487"/>
          </a:xfrm>
          <a:prstGeom prst="rect">
            <a:avLst/>
          </a:prstGeom>
          <a:noFill/>
          <a:ln>
            <a:noFill/>
          </a:ln>
        </p:spPr>
      </p:pic>
      <p:sp>
        <p:nvSpPr>
          <p:cNvPr id="29" name="Google Shape;29;p6"/>
          <p:cNvSpPr txBox="1">
            <a:spLocks noGrp="1"/>
          </p:cNvSpPr>
          <p:nvPr>
            <p:ph type="title"/>
          </p:nvPr>
        </p:nvSpPr>
        <p:spPr>
          <a:xfrm>
            <a:off x="228600" y="2150850"/>
            <a:ext cx="86868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500"/>
              <a:buNone/>
              <a:defRPr sz="4500" b="1" i="0">
                <a:latin typeface="Arial" panose="020B0604020202020204" pitchFamily="34" charset="0"/>
                <a:cs typeface="Arial" panose="020B0604020202020204" pitchFamily="34" charset="0"/>
              </a:defRPr>
            </a:lvl1pPr>
            <a:lvl2pPr lvl="1" algn="ctr" rtl="0">
              <a:spcBef>
                <a:spcPts val="0"/>
              </a:spcBef>
              <a:spcAft>
                <a:spcPts val="0"/>
              </a:spcAft>
              <a:buSzPts val="4500"/>
              <a:buNone/>
              <a:defRPr sz="4500"/>
            </a:lvl2pPr>
            <a:lvl3pPr lvl="2" algn="ctr" rtl="0">
              <a:spcBef>
                <a:spcPts val="0"/>
              </a:spcBef>
              <a:spcAft>
                <a:spcPts val="0"/>
              </a:spcAft>
              <a:buSzPts val="4500"/>
              <a:buNone/>
              <a:defRPr sz="4500"/>
            </a:lvl3pPr>
            <a:lvl4pPr lvl="3" algn="ctr" rtl="0">
              <a:spcBef>
                <a:spcPts val="0"/>
              </a:spcBef>
              <a:spcAft>
                <a:spcPts val="0"/>
              </a:spcAft>
              <a:buSzPts val="4500"/>
              <a:buNone/>
              <a:defRPr sz="4500"/>
            </a:lvl4pPr>
            <a:lvl5pPr lvl="4" algn="ctr" rtl="0">
              <a:spcBef>
                <a:spcPts val="0"/>
              </a:spcBef>
              <a:spcAft>
                <a:spcPts val="0"/>
              </a:spcAft>
              <a:buSzPts val="4500"/>
              <a:buNone/>
              <a:defRPr sz="4500"/>
            </a:lvl5pPr>
            <a:lvl6pPr lvl="5" algn="ctr" rtl="0">
              <a:spcBef>
                <a:spcPts val="0"/>
              </a:spcBef>
              <a:spcAft>
                <a:spcPts val="0"/>
              </a:spcAft>
              <a:buSzPts val="4500"/>
              <a:buNone/>
              <a:defRPr sz="4500"/>
            </a:lvl6pPr>
            <a:lvl7pPr lvl="6" algn="ctr" rtl="0">
              <a:spcBef>
                <a:spcPts val="0"/>
              </a:spcBef>
              <a:spcAft>
                <a:spcPts val="0"/>
              </a:spcAft>
              <a:buSzPts val="4500"/>
              <a:buNone/>
              <a:defRPr sz="4500"/>
            </a:lvl7pPr>
            <a:lvl8pPr lvl="7" algn="ctr" rtl="0">
              <a:spcBef>
                <a:spcPts val="0"/>
              </a:spcBef>
              <a:spcAft>
                <a:spcPts val="0"/>
              </a:spcAft>
              <a:buSzPts val="4500"/>
              <a:buNone/>
              <a:defRPr sz="4500"/>
            </a:lvl8pPr>
            <a:lvl9pPr lvl="8" algn="ctr" rtl="0">
              <a:spcBef>
                <a:spcPts val="0"/>
              </a:spcBef>
              <a:spcAft>
                <a:spcPts val="0"/>
              </a:spcAft>
              <a:buSzPts val="4500"/>
              <a:buNone/>
              <a:defRPr sz="4500"/>
            </a:lvl9pPr>
          </a:lstStyle>
          <a:p>
            <a:endParaRPr dirty="0"/>
          </a:p>
        </p:txBody>
      </p:sp>
      <p:sp>
        <p:nvSpPr>
          <p:cNvPr id="30" name="Google Shape;30;p6"/>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31" name="Google Shape;31;p6"/>
          <p:cNvPicPr preferRelativeResize="0"/>
          <p:nvPr/>
        </p:nvPicPr>
        <p:blipFill rotWithShape="1">
          <a:blip r:embed="rId3">
            <a:alphaModFix/>
          </a:blip>
          <a:srcRect/>
          <a:stretch/>
        </p:blipFill>
        <p:spPr>
          <a:xfrm>
            <a:off x="7502075" y="4384462"/>
            <a:ext cx="1337125" cy="454238"/>
          </a:xfrm>
          <a:prstGeom prst="rect">
            <a:avLst/>
          </a:prstGeom>
          <a:noFill/>
          <a:ln>
            <a:noFill/>
          </a:ln>
        </p:spPr>
      </p:pic>
    </p:spTree>
    <p:extLst>
      <p:ext uri="{BB962C8B-B14F-4D97-AF65-F5344CB8AC3E}">
        <p14:creationId xmlns:p14="http://schemas.microsoft.com/office/powerpoint/2010/main" val="1430450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8600" y="445025"/>
            <a:ext cx="86037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51622"/>
              </a:buClr>
              <a:buSzPts val="2800"/>
              <a:buFont typeface="Public Sans"/>
              <a:buNone/>
              <a:defRPr sz="2800" b="1">
                <a:solidFill>
                  <a:srgbClr val="151622"/>
                </a:solidFill>
                <a:latin typeface="Public Sans"/>
                <a:ea typeface="Public Sans"/>
                <a:cs typeface="Public Sans"/>
                <a:sym typeface="Public Sans"/>
              </a:defRPr>
            </a:lvl1pPr>
            <a:lvl2pPr lvl="1">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2pPr>
            <a:lvl3pPr lvl="2">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3pPr>
            <a:lvl4pPr lvl="3">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4pPr>
            <a:lvl5pPr lvl="4">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5pPr>
            <a:lvl6pPr lvl="5">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6pPr>
            <a:lvl7pPr lvl="6">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7pPr>
            <a:lvl8pPr lvl="7">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8pPr>
            <a:lvl9pPr lvl="8">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9pPr>
          </a:lstStyle>
          <a:p>
            <a:endParaRPr dirty="0"/>
          </a:p>
        </p:txBody>
      </p:sp>
      <p:sp>
        <p:nvSpPr>
          <p:cNvPr id="7" name="Google Shape;7;p1"/>
          <p:cNvSpPr txBox="1">
            <a:spLocks noGrp="1"/>
          </p:cNvSpPr>
          <p:nvPr>
            <p:ph type="body" idx="1"/>
          </p:nvPr>
        </p:nvSpPr>
        <p:spPr>
          <a:xfrm>
            <a:off x="228600" y="1152475"/>
            <a:ext cx="86037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151622"/>
              </a:buClr>
              <a:buSzPts val="1800"/>
              <a:buFont typeface="Public Sans"/>
              <a:buChar char="●"/>
              <a:defRPr sz="1800">
                <a:solidFill>
                  <a:srgbClr val="151622"/>
                </a:solidFill>
                <a:latin typeface="Public Sans"/>
                <a:ea typeface="Public Sans"/>
                <a:cs typeface="Public Sans"/>
                <a:sym typeface="Public Sans"/>
              </a:defRPr>
            </a:lvl1pPr>
            <a:lvl2pPr marL="914400" lvl="1"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2pPr>
            <a:lvl3pPr marL="1371600" lvl="2"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3pPr>
            <a:lvl4pPr marL="1828800" lvl="3"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4pPr>
            <a:lvl5pPr marL="2286000" lvl="4"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5pPr>
            <a:lvl6pPr marL="2743200" lvl="5"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6pPr>
            <a:lvl7pPr marL="3200400" lvl="6"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7pPr>
            <a:lvl8pPr marL="3657600" lvl="7"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8pPr>
            <a:lvl9pPr marL="4114800" lvl="8"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9pPr>
          </a:lstStyle>
          <a:p>
            <a:endParaRPr dirty="0"/>
          </a:p>
        </p:txBody>
      </p:sp>
      <p:sp>
        <p:nvSpPr>
          <p:cNvPr id="8" name="Google Shape;8;p1"/>
          <p:cNvSpPr txBox="1">
            <a:spLocks noGrp="1"/>
          </p:cNvSpPr>
          <p:nvPr>
            <p:ph type="sldNum" idx="12"/>
          </p:nvPr>
        </p:nvSpPr>
        <p:spPr>
          <a:xfrm>
            <a:off x="8519108" y="3301992"/>
            <a:ext cx="548700" cy="393600"/>
          </a:xfrm>
          <a:prstGeom prst="rect">
            <a:avLst/>
          </a:prstGeom>
          <a:noFill/>
          <a:ln>
            <a:noFill/>
          </a:ln>
        </p:spPr>
        <p:txBody>
          <a:bodyPr spcFirstLastPara="1" wrap="square" lIns="0" tIns="0" rIns="0" bIns="0" anchor="ctr" anchorCtr="0">
            <a:normAutofit/>
          </a:bodyPr>
          <a:lstStyle>
            <a:lvl1pPr lvl="0" algn="r" rtl="0">
              <a:buNone/>
              <a:defRPr sz="1000" b="1">
                <a:solidFill>
                  <a:schemeClr val="dk2"/>
                </a:solidFill>
                <a:latin typeface="Public Sans"/>
                <a:ea typeface="Public Sans"/>
                <a:cs typeface="Public Sans"/>
                <a:sym typeface="Public Sans"/>
              </a:defRPr>
            </a:lvl1pPr>
            <a:lvl2pPr lvl="1" algn="r" rtl="0">
              <a:buNone/>
              <a:defRPr sz="1000" b="1">
                <a:solidFill>
                  <a:schemeClr val="dk2"/>
                </a:solidFill>
                <a:latin typeface="Public Sans"/>
                <a:ea typeface="Public Sans"/>
                <a:cs typeface="Public Sans"/>
                <a:sym typeface="Public Sans"/>
              </a:defRPr>
            </a:lvl2pPr>
            <a:lvl3pPr lvl="2" algn="r" rtl="0">
              <a:buNone/>
              <a:defRPr sz="1000" b="1">
                <a:solidFill>
                  <a:schemeClr val="dk2"/>
                </a:solidFill>
                <a:latin typeface="Public Sans"/>
                <a:ea typeface="Public Sans"/>
                <a:cs typeface="Public Sans"/>
                <a:sym typeface="Public Sans"/>
              </a:defRPr>
            </a:lvl3pPr>
            <a:lvl4pPr lvl="3" algn="r" rtl="0">
              <a:buNone/>
              <a:defRPr sz="1000" b="1">
                <a:solidFill>
                  <a:schemeClr val="dk2"/>
                </a:solidFill>
                <a:latin typeface="Public Sans"/>
                <a:ea typeface="Public Sans"/>
                <a:cs typeface="Public Sans"/>
                <a:sym typeface="Public Sans"/>
              </a:defRPr>
            </a:lvl4pPr>
            <a:lvl5pPr lvl="4" algn="r" rtl="0">
              <a:buNone/>
              <a:defRPr sz="1000" b="1">
                <a:solidFill>
                  <a:schemeClr val="dk2"/>
                </a:solidFill>
                <a:latin typeface="Public Sans"/>
                <a:ea typeface="Public Sans"/>
                <a:cs typeface="Public Sans"/>
                <a:sym typeface="Public Sans"/>
              </a:defRPr>
            </a:lvl5pPr>
            <a:lvl6pPr lvl="5" algn="r" rtl="0">
              <a:buNone/>
              <a:defRPr sz="1000" b="1">
                <a:solidFill>
                  <a:schemeClr val="dk2"/>
                </a:solidFill>
                <a:latin typeface="Public Sans"/>
                <a:ea typeface="Public Sans"/>
                <a:cs typeface="Public Sans"/>
                <a:sym typeface="Public Sans"/>
              </a:defRPr>
            </a:lvl6pPr>
            <a:lvl7pPr lvl="6" algn="r" rtl="0">
              <a:buNone/>
              <a:defRPr sz="1000" b="1">
                <a:solidFill>
                  <a:schemeClr val="dk2"/>
                </a:solidFill>
                <a:latin typeface="Public Sans"/>
                <a:ea typeface="Public Sans"/>
                <a:cs typeface="Public Sans"/>
                <a:sym typeface="Public Sans"/>
              </a:defRPr>
            </a:lvl7pPr>
            <a:lvl8pPr lvl="7" algn="r" rtl="0">
              <a:buNone/>
              <a:defRPr sz="1000" b="1">
                <a:solidFill>
                  <a:schemeClr val="dk2"/>
                </a:solidFill>
                <a:latin typeface="Public Sans"/>
                <a:ea typeface="Public Sans"/>
                <a:cs typeface="Public Sans"/>
                <a:sym typeface="Public Sans"/>
              </a:defRPr>
            </a:lvl8pPr>
            <a:lvl9pPr lvl="8" algn="r" rtl="0">
              <a:buNone/>
              <a:defRPr sz="1000" b="1">
                <a:solidFill>
                  <a:schemeClr val="dk2"/>
                </a:solidFill>
                <a:latin typeface="Public Sans"/>
                <a:ea typeface="Public Sans"/>
                <a:cs typeface="Public Sans"/>
                <a:sym typeface="Public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6" r:id="rId4"/>
    <p:sldLayoutId id="2147483658" r:id="rId5"/>
    <p:sldLayoutId id="2147483665"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44">
          <p15:clr>
            <a:srgbClr val="EA4335"/>
          </p15:clr>
        </p15:guide>
        <p15:guide id="2" pos="5616">
          <p15:clr>
            <a:srgbClr val="EA4335"/>
          </p15:clr>
        </p15:guide>
        <p15:guide id="3" orient="horz" pos="144">
          <p15:clr>
            <a:srgbClr val="EA4335"/>
          </p15:clr>
        </p15:guide>
        <p15:guide id="4" orient="horz" pos="3096">
          <p15:clr>
            <a:srgbClr val="EA4335"/>
          </p15:clr>
        </p15:guide>
        <p15:guide id="5" pos="2880">
          <p15:clr>
            <a:srgbClr val="EA4335"/>
          </p15:clr>
        </p15:guide>
        <p15:guide id="6" orient="horz" pos="162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228600" y="419672"/>
            <a:ext cx="8686800" cy="17475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en-US" sz="4800" dirty="0"/>
              <a:t>FY23 CX Action Plan</a:t>
            </a:r>
            <a:br>
              <a:rPr lang="en-US" sz="4800" b="1" dirty="0">
                <a:latin typeface="Arial" panose="020B0604020202020204" pitchFamily="34" charset="0"/>
                <a:cs typeface="Arial" panose="020B0604020202020204" pitchFamily="34" charset="0"/>
              </a:rPr>
            </a:br>
            <a:r>
              <a:rPr lang="en-US" sz="4000" b="0" dirty="0">
                <a:solidFill>
                  <a:srgbClr val="E42628"/>
                </a:solidFill>
              </a:rPr>
              <a:t>Natural Resources Conservation Service</a:t>
            </a:r>
            <a:br>
              <a:rPr lang="en-US" sz="4000" b="0" dirty="0">
                <a:latin typeface="Arial" panose="020B0604020202020204" pitchFamily="34" charset="0"/>
                <a:cs typeface="Arial" panose="020B0604020202020204" pitchFamily="34" charset="0"/>
              </a:rPr>
            </a:br>
            <a:r>
              <a:rPr lang="en-US" sz="3200" b="0" dirty="0">
                <a:solidFill>
                  <a:schemeClr val="bg2"/>
                </a:solidFill>
                <a:latin typeface="Arial" panose="020B0604020202020204" pitchFamily="34" charset="0"/>
                <a:cs typeface="Arial" panose="020B0604020202020204" pitchFamily="34" charset="0"/>
              </a:rPr>
              <a:t>United States Department of Agriculture</a:t>
            </a:r>
            <a:endParaRPr sz="4000" b="0" dirty="0">
              <a:solidFill>
                <a:schemeClr val="bg2"/>
              </a:solidFill>
              <a:latin typeface="Arial" panose="020B0604020202020204" pitchFamily="34" charset="0"/>
              <a:cs typeface="Arial" panose="020B0604020202020204" pitchFamily="34" charset="0"/>
            </a:endParaRPr>
          </a:p>
        </p:txBody>
      </p:sp>
      <p:sp>
        <p:nvSpPr>
          <p:cNvPr id="86" name="Google Shape;86;p18"/>
          <p:cNvSpPr txBox="1"/>
          <p:nvPr/>
        </p:nvSpPr>
        <p:spPr>
          <a:xfrm>
            <a:off x="7007870" y="2682048"/>
            <a:ext cx="1907530" cy="6579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533"/>
              <a:buNone/>
            </a:pPr>
            <a:r>
              <a:rPr lang="en-US" sz="981" dirty="0"/>
              <a:t>Completed Summer 2021</a:t>
            </a:r>
          </a:p>
          <a:p>
            <a:pPr marL="0" lvl="0" indent="0" algn="l" rtl="0">
              <a:lnSpc>
                <a:spcPct val="100000"/>
              </a:lnSpc>
              <a:spcBef>
                <a:spcPts val="0"/>
              </a:spcBef>
              <a:spcAft>
                <a:spcPts val="0"/>
              </a:spcAft>
              <a:buSzPts val="533"/>
              <a:buNone/>
            </a:pPr>
            <a:endParaRPr sz="981" dirty="0"/>
          </a:p>
        </p:txBody>
      </p:sp>
      <p:cxnSp>
        <p:nvCxnSpPr>
          <p:cNvPr id="87" name="Google Shape;87;p18"/>
          <p:cNvCxnSpPr/>
          <p:nvPr/>
        </p:nvCxnSpPr>
        <p:spPr>
          <a:xfrm>
            <a:off x="6887729" y="2439950"/>
            <a:ext cx="0" cy="1344600"/>
          </a:xfrm>
          <a:prstGeom prst="straightConnector1">
            <a:avLst/>
          </a:prstGeom>
          <a:noFill/>
          <a:ln w="19050" cap="flat" cmpd="sng">
            <a:solidFill>
              <a:srgbClr val="F1F3F6"/>
            </a:solidFill>
            <a:prstDash val="solid"/>
            <a:round/>
            <a:headEnd type="none" w="med" len="med"/>
            <a:tailEnd type="none" w="med" len="med"/>
          </a:ln>
        </p:spPr>
      </p:cxnSp>
      <p:pic>
        <p:nvPicPr>
          <p:cNvPr id="6" name="Google Shape;94;p1">
            <a:extLst>
              <a:ext uri="{FF2B5EF4-FFF2-40B4-BE49-F238E27FC236}">
                <a16:creationId xmlns:a16="http://schemas.microsoft.com/office/drawing/2014/main" id="{8D6FB58A-AD35-48E3-A83A-4E829B2D0887}"/>
              </a:ext>
            </a:extLst>
          </p:cNvPr>
          <p:cNvPicPr preferRelativeResize="0"/>
          <p:nvPr/>
        </p:nvPicPr>
        <p:blipFill rotWithShape="1">
          <a:blip r:embed="rId3">
            <a:alphaModFix/>
          </a:blip>
          <a:srcRect r="48780"/>
          <a:stretch/>
        </p:blipFill>
        <p:spPr>
          <a:xfrm>
            <a:off x="7007869" y="3112250"/>
            <a:ext cx="1517375" cy="5142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FY21 Capacity Assessment Reflection Summary</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2</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85000" lnSpcReduction="1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What we’re proud of this year:</a:t>
            </a:r>
          </a:p>
          <a:p>
            <a:pPr>
              <a:buSzPct val="75000"/>
            </a:pPr>
            <a:r>
              <a:rPr lang="en-US" sz="1100" b="1" dirty="0">
                <a:latin typeface="Segoe UI" panose="020B0502040204020203" pitchFamily="34" charset="0"/>
                <a:cs typeface="Segoe UI" panose="020B0502040204020203" pitchFamily="34" charset="0"/>
              </a:rPr>
              <a:t>Competencies and Training for Job Series</a:t>
            </a:r>
          </a:p>
          <a:p>
            <a:pPr lvl="1">
              <a:buSzPct val="75000"/>
            </a:pPr>
            <a:r>
              <a:rPr lang="en-US" sz="900" dirty="0">
                <a:latin typeface="Segoe UI" panose="020B0502040204020203" pitchFamily="34" charset="0"/>
                <a:cs typeface="Segoe UI" panose="020B0502040204020203" pitchFamily="34" charset="0"/>
              </a:rPr>
              <a:t>Career Planner developed for three job series (457, 458, 470) with additional series under development. The series are field based/support positions that will ensure mission delivery. This assessment will allow for us to better train the workforce to provide enhanced and optimized customer service including prescriptive technical recommendations. </a:t>
            </a:r>
          </a:p>
          <a:p>
            <a:pPr lvl="1">
              <a:buSzPct val="75000"/>
            </a:pPr>
            <a:r>
              <a:rPr lang="en-US" sz="900" dirty="0">
                <a:latin typeface="Segoe UI" panose="020B0502040204020203" pitchFamily="34" charset="0"/>
                <a:cs typeface="Segoe UI" panose="020B0502040204020203" pitchFamily="34" charset="0"/>
              </a:rPr>
              <a:t>Career Planner is a Microsoft Excel tool that assists staff and supervisors in evaluating proficiency levels and identifying gaps in the assigned competencies.  </a:t>
            </a:r>
          </a:p>
          <a:p>
            <a:pPr lvl="1">
              <a:buSzPct val="75000"/>
            </a:pPr>
            <a:r>
              <a:rPr lang="en-US" sz="900" dirty="0">
                <a:latin typeface="Segoe UI" panose="020B0502040204020203" pitchFamily="34" charset="0"/>
                <a:cs typeface="Segoe UI" panose="020B0502040204020203" pitchFamily="34" charset="0"/>
              </a:rPr>
              <a:t>Developing communications toolkit. </a:t>
            </a:r>
            <a:endParaRPr lang="en-US" sz="700" b="1" dirty="0">
              <a:latin typeface="Segoe UI" panose="020B0502040204020203" pitchFamily="34" charset="0"/>
              <a:cs typeface="Segoe UI" panose="020B0502040204020203" pitchFamily="34" charset="0"/>
            </a:endParaRPr>
          </a:p>
          <a:p>
            <a:pPr>
              <a:buSzPct val="75000"/>
            </a:pPr>
            <a:r>
              <a:rPr lang="en-US" sz="1100" b="1" dirty="0">
                <a:latin typeface="Segoe UI" panose="020B0502040204020203" pitchFamily="34" charset="0"/>
                <a:cs typeface="Segoe UI" panose="020B0502040204020203" pitchFamily="34" charset="0"/>
              </a:rPr>
              <a:t>HEL and Wetland Determination Tool </a:t>
            </a:r>
          </a:p>
          <a:p>
            <a:pPr lvl="1">
              <a:buSzPct val="75000"/>
            </a:pPr>
            <a:r>
              <a:rPr lang="en-US" sz="900" dirty="0">
                <a:latin typeface="Segoe UI" panose="020B0502040204020203" pitchFamily="34" charset="0"/>
                <a:cs typeface="Segoe UI" panose="020B0502040204020203" pitchFamily="34" charset="0"/>
              </a:rPr>
              <a:t>The HEL tool resulted in product consistency and saved an estimated 2.5 hours per determination and an estimated 53 staff years annually. It improves customer service by improving response time and quality for customers. This tool was developed in a collaboration with FSA. </a:t>
            </a:r>
          </a:p>
          <a:p>
            <a:pPr lvl="1">
              <a:buSzPct val="75000"/>
            </a:pPr>
            <a:r>
              <a:rPr lang="en-US" sz="900" dirty="0">
                <a:latin typeface="Segoe UI" panose="020B0502040204020203" pitchFamily="34" charset="0"/>
                <a:cs typeface="Segoe UI" panose="020B0502040204020203" pitchFamily="34" charset="0"/>
              </a:rPr>
              <a:t>Development of Offsite Wetland Determination Tool and is currently in testing phase.</a:t>
            </a:r>
          </a:p>
          <a:p>
            <a:pPr>
              <a:buSzPct val="75000"/>
            </a:pPr>
            <a:r>
              <a:rPr lang="en-US" sz="1100" b="1" dirty="0">
                <a:latin typeface="Segoe UI" panose="020B0502040204020203" pitchFamily="34" charset="0"/>
                <a:cs typeface="Segoe UI" panose="020B0502040204020203" pitchFamily="34" charset="0"/>
              </a:rPr>
              <a:t>National Innovation Leader</a:t>
            </a:r>
          </a:p>
          <a:p>
            <a:pPr lvl="1">
              <a:buSzPct val="75000"/>
            </a:pPr>
            <a:r>
              <a:rPr lang="en-US" sz="900" dirty="0">
                <a:latin typeface="Segoe UI" panose="020B0502040204020203" pitchFamily="34" charset="0"/>
                <a:cs typeface="Segoe UI" panose="020B0502040204020203" pitchFamily="34" charset="0"/>
              </a:rPr>
              <a:t>National Innovation Leader hired to address project management, service design, adoption of new projects and expansion of innovation within the agency. As a result of this effort, we will provide new tools and expand technology to increase ease and efficiency for our customers. </a:t>
            </a: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need to do better:</a:t>
            </a:r>
          </a:p>
          <a:p>
            <a:pPr>
              <a:buSzPct val="75000"/>
            </a:pPr>
            <a:r>
              <a:rPr lang="en-US" sz="1300" dirty="0">
                <a:solidFill>
                  <a:schemeClr val="tx1"/>
                </a:solidFill>
                <a:latin typeface="Segoe UI" panose="020B0502040204020203" pitchFamily="34" charset="0"/>
                <a:cs typeface="Segoe UI" panose="020B0502040204020203" pitchFamily="34" charset="0"/>
              </a:rPr>
              <a:t>Engage and inspire employees to recognize, understand, and address barriers and opportunities for improvement.</a:t>
            </a:r>
          </a:p>
          <a:p>
            <a:pPr>
              <a:buSzPct val="75000"/>
            </a:pPr>
            <a:r>
              <a:rPr lang="en-US" sz="1300" dirty="0">
                <a:solidFill>
                  <a:schemeClr val="tx1"/>
                </a:solidFill>
                <a:latin typeface="Segoe UI" panose="020B0502040204020203" pitchFamily="34" charset="0"/>
                <a:cs typeface="Segoe UI" panose="020B0502040204020203" pitchFamily="34" charset="0"/>
              </a:rPr>
              <a:t>Innovation generates from field staff who encounter the issues and barriers out in the field, day in and day out. We want to harness that innovation.</a:t>
            </a:r>
          </a:p>
          <a:p>
            <a:pPr>
              <a:buSzPct val="75000"/>
            </a:pPr>
            <a:r>
              <a:rPr lang="en-US" sz="1300" dirty="0">
                <a:solidFill>
                  <a:schemeClr val="tx1"/>
                </a:solidFill>
                <a:latin typeface="Segoe UI" panose="020B0502040204020203" pitchFamily="34" charset="0"/>
                <a:cs typeface="Segoe UI" panose="020B0502040204020203" pitchFamily="34" charset="0"/>
              </a:rPr>
              <a:t>Create an online portal where employees can submit, interact, and see the results of innovative ideas and solutions.</a:t>
            </a:r>
          </a:p>
          <a:p>
            <a:pPr>
              <a:buSzPct val="75000"/>
            </a:pPr>
            <a:endParaRPr lang="en-US" sz="130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76385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Adapting Service During a Global Pandemic</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3</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innovated</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100" b="1" dirty="0">
                <a:latin typeface="Segoe UI" panose="020B0502040204020203" pitchFamily="34" charset="0"/>
                <a:cs typeface="Segoe UI" panose="020B0502040204020203" pitchFamily="34" charset="0"/>
              </a:rPr>
              <a:t>Modified the Service Delivery Model</a:t>
            </a:r>
          </a:p>
          <a:p>
            <a:pPr marL="114300" indent="0">
              <a:buSzPct val="75000"/>
              <a:buNone/>
            </a:pPr>
            <a:endParaRPr lang="en-US" sz="1100" b="1" dirty="0">
              <a:latin typeface="Segoe UI" panose="020B0502040204020203" pitchFamily="34" charset="0"/>
              <a:cs typeface="Segoe UI" panose="020B0502040204020203" pitchFamily="34" charset="0"/>
            </a:endParaRPr>
          </a:p>
          <a:p>
            <a:pPr>
              <a:buSzPct val="75000"/>
            </a:pPr>
            <a:r>
              <a:rPr lang="en-US" sz="900" dirty="0">
                <a:latin typeface="Segoe UI" panose="020B0502040204020203" pitchFamily="34" charset="0"/>
                <a:cs typeface="Segoe UI" panose="020B0502040204020203" pitchFamily="34" charset="0"/>
              </a:rPr>
              <a:t>E-signatures</a:t>
            </a:r>
          </a:p>
          <a:p>
            <a:pPr>
              <a:buSzPct val="75000"/>
            </a:pPr>
            <a:r>
              <a:rPr lang="en-US" sz="900" dirty="0">
                <a:latin typeface="Segoe UI" panose="020B0502040204020203" pitchFamily="34" charset="0"/>
                <a:cs typeface="Segoe UI" panose="020B0502040204020203" pitchFamily="34" charset="0"/>
              </a:rPr>
              <a:t>Our farmers.gov, which features e-signature, customer facing updates on forms, is allowing us to have more interaction with customers on a 24/7 basis so our assistance can be provided when a producer needs it, not just limited when we are in the office.</a:t>
            </a:r>
          </a:p>
          <a:p>
            <a:pPr>
              <a:buSzPct val="75000"/>
            </a:pPr>
            <a:r>
              <a:rPr lang="en-US" sz="900" dirty="0">
                <a:latin typeface="Segoe UI" panose="020B0502040204020203" pitchFamily="34" charset="0"/>
                <a:cs typeface="Segoe UI" panose="020B0502040204020203" pitchFamily="34" charset="0"/>
              </a:rPr>
              <a:t>Use of digital platforms to reach customers</a:t>
            </a:r>
          </a:p>
          <a:p>
            <a:pPr marL="114300" indent="0">
              <a:buSzPct val="75000"/>
              <a:buNone/>
            </a:pPr>
            <a:endParaRPr lang="en-US" sz="900" dirty="0">
              <a:latin typeface="Segoe UI" panose="020B0502040204020203" pitchFamily="34" charset="0"/>
              <a:cs typeface="Segoe UI" panose="020B0502040204020203" pitchFamily="34" charset="0"/>
            </a:endParaRPr>
          </a:p>
          <a:p>
            <a:pPr marL="114300" indent="0">
              <a:buSzPct val="75000"/>
              <a:buNone/>
            </a:pPr>
            <a:r>
              <a:rPr lang="en-US" sz="900" dirty="0">
                <a:latin typeface="Segoe UI" panose="020B0502040204020203" pitchFamily="34" charset="0"/>
                <a:cs typeface="Segoe UI" panose="020B0502040204020203" pitchFamily="34" charset="0"/>
              </a:rPr>
              <a:t>The efficiencies gained have been adopted into the service delivery model and will be available going forward. </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endParaRPr lang="en-US" sz="11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3305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a:t>
            </a:r>
            <a:r>
              <a:rPr lang="en-US"/>
              <a:t>Equity Reflection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4</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62500" lnSpcReduction="2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Who is this provider intended to serve?</a:t>
            </a:r>
          </a:p>
          <a:p>
            <a:pPr marL="114300" indent="0">
              <a:buSzPct val="75000"/>
              <a:buNone/>
            </a:pPr>
            <a:r>
              <a:rPr lang="en-US" sz="1100" dirty="0">
                <a:latin typeface="Segoe UI" panose="020B0502040204020203" pitchFamily="34" charset="0"/>
                <a:cs typeface="Segoe UI" panose="020B0502040204020203" pitchFamily="34" charset="0"/>
              </a:rPr>
              <a:t>American farmers, ranchers, forest landowners, local communities and American public.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Are there barriers that people of color, people with disabilities, LGBTQ+ people, women, non-native English speakers, and others who have been historically underserved, marginalized, discriminated, and adversely affected by persistent poverty and inequality face with regard to this program or service?  </a:t>
            </a:r>
          </a:p>
          <a:p>
            <a:pPr>
              <a:buSzPct val="75000"/>
            </a:pPr>
            <a:r>
              <a:rPr lang="en-US" sz="1100" dirty="0">
                <a:solidFill>
                  <a:schemeClr val="tx1"/>
                </a:solidFill>
                <a:latin typeface="Segoe UI" panose="020B0502040204020203" pitchFamily="34" charset="0"/>
                <a:cs typeface="Segoe UI" panose="020B0502040204020203" pitchFamily="34" charset="0"/>
              </a:rPr>
              <a:t>Stigma in self-identifying as “underserved producer”</a:t>
            </a:r>
          </a:p>
          <a:p>
            <a:pPr>
              <a:buSzPct val="75000"/>
            </a:pPr>
            <a:r>
              <a:rPr lang="en-US" sz="1100" dirty="0">
                <a:solidFill>
                  <a:schemeClr val="tx1"/>
                </a:solidFill>
                <a:latin typeface="Segoe UI" panose="020B0502040204020203" pitchFamily="34" charset="0"/>
                <a:cs typeface="Segoe UI" panose="020B0502040204020203" pitchFamily="34" charset="0"/>
              </a:rPr>
              <a:t>Need for in-person interaction for underserved producers</a:t>
            </a:r>
          </a:p>
          <a:p>
            <a:pPr>
              <a:buSzPct val="75000"/>
            </a:pPr>
            <a:r>
              <a:rPr lang="en-US" sz="1100" dirty="0">
                <a:solidFill>
                  <a:schemeClr val="tx1"/>
                </a:solidFill>
                <a:latin typeface="Segoe UI" panose="020B0502040204020203" pitchFamily="34" charset="0"/>
                <a:cs typeface="Segoe UI" panose="020B0502040204020203" pitchFamily="34" charset="0"/>
              </a:rPr>
              <a:t>Discomfort or lack of trust with government agencies</a:t>
            </a:r>
          </a:p>
          <a:p>
            <a:pPr>
              <a:buSzPct val="75000"/>
            </a:pPr>
            <a:r>
              <a:rPr lang="en-US" sz="1100" dirty="0">
                <a:solidFill>
                  <a:schemeClr val="tx1"/>
                </a:solidFill>
                <a:latin typeface="Segoe UI" panose="020B0502040204020203" pitchFamily="34" charset="0"/>
                <a:cs typeface="Segoe UI" panose="020B0502040204020203" pitchFamily="34" charset="0"/>
              </a:rPr>
              <a:t>Program complexity overwhelming</a:t>
            </a:r>
          </a:p>
          <a:p>
            <a:pPr>
              <a:buSzPct val="75000"/>
            </a:pPr>
            <a:r>
              <a:rPr lang="en-US" sz="1100" dirty="0">
                <a:solidFill>
                  <a:schemeClr val="tx1"/>
                </a:solidFill>
                <a:latin typeface="Segoe UI" panose="020B0502040204020203" pitchFamily="34" charset="0"/>
                <a:cs typeface="Segoe UI" panose="020B0502040204020203" pitchFamily="34" charset="0"/>
              </a:rPr>
              <a:t>Payment schedules and format does not match the small producer needs</a:t>
            </a:r>
          </a:p>
          <a:p>
            <a:pPr>
              <a:buSzPct val="75000"/>
            </a:pPr>
            <a:r>
              <a:rPr lang="en-US" sz="1100" dirty="0">
                <a:solidFill>
                  <a:schemeClr val="tx1"/>
                </a:solidFill>
                <a:latin typeface="Segoe UI" panose="020B0502040204020203" pitchFamily="34" charset="0"/>
                <a:cs typeface="Segoe UI" panose="020B0502040204020203" pitchFamily="34" charset="0"/>
              </a:rPr>
              <a:t>Timelines do not meet financial assistance needs for producers</a:t>
            </a:r>
          </a:p>
          <a:p>
            <a:pPr>
              <a:buSzPct val="75000"/>
            </a:pPr>
            <a:r>
              <a:rPr lang="en-US" sz="1100" dirty="0">
                <a:solidFill>
                  <a:schemeClr val="tx1"/>
                </a:solidFill>
                <a:latin typeface="Segoe UI" panose="020B0502040204020203" pitchFamily="34" charset="0"/>
                <a:cs typeface="Segoe UI" panose="020B0502040204020203" pitchFamily="34" charset="0"/>
              </a:rPr>
              <a:t>Reluctance to use advance payments, as well as stigma with advance payments</a:t>
            </a:r>
          </a:p>
          <a:p>
            <a:pPr>
              <a:buSzPct val="75000"/>
            </a:pPr>
            <a:r>
              <a:rPr lang="en-US" sz="1100" dirty="0">
                <a:solidFill>
                  <a:schemeClr val="tx1"/>
                </a:solidFill>
                <a:latin typeface="Segoe UI" panose="020B0502040204020203" pitchFamily="34" charset="0"/>
                <a:cs typeface="Segoe UI" panose="020B0502040204020203" pitchFamily="34" charset="0"/>
              </a:rPr>
              <a:t>Inadequate funding and or program assistance slated for urban agriculture producers</a:t>
            </a:r>
          </a:p>
          <a:p>
            <a:pPr>
              <a:buSzPct val="75000"/>
            </a:pPr>
            <a:r>
              <a:rPr lang="en-US" sz="1100" dirty="0">
                <a:solidFill>
                  <a:schemeClr val="tx1"/>
                </a:solidFill>
                <a:latin typeface="Segoe UI" panose="020B0502040204020203" pitchFamily="34" charset="0"/>
                <a:cs typeface="Segoe UI" panose="020B0502040204020203" pitchFamily="34" charset="0"/>
              </a:rPr>
              <a:t>Assess office hours and use of farmers.gov with this group so customers can consistently access services</a:t>
            </a:r>
          </a:p>
          <a:p>
            <a:pPr>
              <a:buSzPct val="75000"/>
            </a:pPr>
            <a:r>
              <a:rPr lang="en-US" sz="1100" dirty="0">
                <a:solidFill>
                  <a:schemeClr val="tx1"/>
                </a:solidFill>
                <a:latin typeface="Segoe UI" panose="020B0502040204020203" pitchFamily="34" charset="0"/>
                <a:cs typeface="Segoe UI" panose="020B0502040204020203" pitchFamily="34" charset="0"/>
              </a:rPr>
              <a:t>When demoing farmers.gov with urban and limited growers, we will need to identify what they find helpful</a:t>
            </a:r>
          </a:p>
          <a:p>
            <a:pPr>
              <a:buSzPct val="75000"/>
            </a:pPr>
            <a:r>
              <a:rPr lang="en-US" sz="1100" dirty="0">
                <a:solidFill>
                  <a:schemeClr val="tx1"/>
                </a:solidFill>
                <a:latin typeface="Segoe UI" panose="020B0502040204020203" pitchFamily="34" charset="0"/>
                <a:cs typeface="Segoe UI" panose="020B0502040204020203" pitchFamily="34" charset="0"/>
              </a:rPr>
              <a:t>Increased understanding for urban agriculture technology/innovation </a:t>
            </a:r>
            <a:endParaRPr lang="en-US" sz="1300" b="1" dirty="0">
              <a:solidFill>
                <a:schemeClr val="tx1"/>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How might these individuals interact with your program differently? </a:t>
            </a:r>
          </a:p>
          <a:p>
            <a:pPr>
              <a:buSzPct val="75000"/>
            </a:pPr>
            <a:r>
              <a:rPr lang="en-US" sz="1100" dirty="0">
                <a:latin typeface="Segoe UI" panose="020B0502040204020203" pitchFamily="34" charset="0"/>
                <a:cs typeface="Segoe UI" panose="020B0502040204020203" pitchFamily="34" charset="0"/>
              </a:rPr>
              <a:t>In-person interaction to establish trust </a:t>
            </a:r>
          </a:p>
          <a:p>
            <a:pPr>
              <a:buSzPct val="75000"/>
            </a:pPr>
            <a:r>
              <a:rPr lang="en-US" sz="1100" dirty="0">
                <a:latin typeface="Segoe UI" panose="020B0502040204020203" pitchFamily="34" charset="0"/>
                <a:cs typeface="Segoe UI" panose="020B0502040204020203" pitchFamily="34" charset="0"/>
              </a:rPr>
              <a:t>Customized/tailored information or forms to match their needs</a:t>
            </a:r>
          </a:p>
          <a:p>
            <a:pPr>
              <a:buSzPct val="75000"/>
            </a:pPr>
            <a:r>
              <a:rPr lang="en-US" sz="1100" dirty="0">
                <a:latin typeface="Segoe UI" panose="020B0502040204020203" pitchFamily="34" charset="0"/>
                <a:cs typeface="Segoe UI" panose="020B0502040204020203" pitchFamily="34" charset="0"/>
              </a:rPr>
              <a:t>Translation Services may be needed</a:t>
            </a:r>
          </a:p>
          <a:p>
            <a:pPr>
              <a:buSzPct val="75000"/>
            </a:pPr>
            <a:r>
              <a:rPr lang="en-US" sz="1100" dirty="0">
                <a:latin typeface="Segoe UI" panose="020B0502040204020203" pitchFamily="34" charset="0"/>
                <a:cs typeface="Segoe UI" panose="020B0502040204020203" pitchFamily="34" charset="0"/>
              </a:rPr>
              <a:t>Need trusted sources/intermediaries – we will assess how partners are utilized and will adjust as needed to provide key service and support</a:t>
            </a:r>
          </a:p>
          <a:p>
            <a:pPr>
              <a:buSzPct val="75000"/>
            </a:pPr>
            <a:r>
              <a:rPr lang="en-US" sz="1100" dirty="0">
                <a:latin typeface="Segoe UI" panose="020B0502040204020203" pitchFamily="34" charset="0"/>
                <a:cs typeface="Segoe UI" panose="020B0502040204020203" pitchFamily="34" charset="0"/>
              </a:rPr>
              <a:t>Past events/interactions may influence future engagement/participation</a:t>
            </a:r>
          </a:p>
          <a:p>
            <a:pPr>
              <a:buSzPct val="75000"/>
            </a:pPr>
            <a:r>
              <a:rPr lang="en-US" sz="1100" dirty="0">
                <a:latin typeface="Segoe UI" panose="020B0502040204020203" pitchFamily="34" charset="0"/>
                <a:cs typeface="Segoe UI" panose="020B0502040204020203" pitchFamily="34" charset="0"/>
              </a:rPr>
              <a:t>Hours of operation may not be conducive to some, more devotion needed to off core hour dialogue</a:t>
            </a:r>
          </a:p>
          <a:p>
            <a:pPr>
              <a:buSzPct val="75000"/>
            </a:pPr>
            <a:r>
              <a:rPr lang="en-US" sz="1100" dirty="0">
                <a:latin typeface="Segoe UI" panose="020B0502040204020203" pitchFamily="34" charset="0"/>
                <a:cs typeface="Segoe UI" panose="020B0502040204020203" pitchFamily="34" charset="0"/>
              </a:rPr>
              <a:t>Lack of information on how USDA works</a:t>
            </a:r>
            <a:endParaRPr lang="en-US" sz="13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do we have a knowledge gap about individuals’ interactions with our service we need evidence to fill?</a:t>
            </a:r>
          </a:p>
          <a:p>
            <a:pPr>
              <a:buSzPct val="75000"/>
            </a:pPr>
            <a:r>
              <a:rPr lang="en-US" sz="1100" dirty="0">
                <a:latin typeface="Segoe UI" panose="020B0502040204020203" pitchFamily="34" charset="0"/>
                <a:cs typeface="Segoe UI" panose="020B0502040204020203" pitchFamily="34" charset="0"/>
              </a:rPr>
              <a:t>Less quantitative data for limited resource producers' interactions </a:t>
            </a:r>
          </a:p>
          <a:p>
            <a:pPr>
              <a:buSzPct val="75000"/>
            </a:pPr>
            <a:r>
              <a:rPr lang="en-US" sz="1100" dirty="0">
                <a:latin typeface="Segoe UI" panose="020B0502040204020203" pitchFamily="34" charset="0"/>
                <a:cs typeface="Segoe UI" panose="020B0502040204020203" pitchFamily="34" charset="0"/>
              </a:rPr>
              <a:t>Need information about overlap between limited resources groups and other producer groups (need to distinguish which group the limited resource producers are engaging, beginning farmer, historically underserved)</a:t>
            </a:r>
          </a:p>
          <a:p>
            <a:pPr>
              <a:buSzPct val="75000"/>
            </a:pPr>
            <a:r>
              <a:rPr lang="en-US" sz="1100" dirty="0">
                <a:latin typeface="Segoe UI" panose="020B0502040204020203" pitchFamily="34" charset="0"/>
                <a:cs typeface="Segoe UI" panose="020B0502040204020203" pitchFamily="34" charset="0"/>
              </a:rPr>
              <a:t>No good metric to measure limited resource producers – who we have served and or what is needed</a:t>
            </a:r>
          </a:p>
          <a:p>
            <a:pPr>
              <a:buSzPct val="75000"/>
            </a:pPr>
            <a:r>
              <a:rPr lang="en-US" sz="1100" dirty="0">
                <a:latin typeface="Segoe UI" panose="020B0502040204020203" pitchFamily="34" charset="0"/>
                <a:cs typeface="Segoe UI" panose="020B0502040204020203" pitchFamily="34" charset="0"/>
              </a:rPr>
              <a:t>While contracts will provide a data point, it will not fully serve as a metric to capture our service provided to HU customers.  </a:t>
            </a:r>
          </a:p>
          <a:p>
            <a:pPr>
              <a:buSzPct val="75000"/>
            </a:pPr>
            <a:r>
              <a:rPr lang="en-US" sz="1100" dirty="0">
                <a:latin typeface="Segoe UI" panose="020B0502040204020203" pitchFamily="34" charset="0"/>
                <a:cs typeface="Segoe UI" panose="020B0502040204020203" pitchFamily="34" charset="0"/>
              </a:rPr>
              <a:t>Plain language – avoid acronyms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1539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FY22 Action Update: Employee Innovation Portal</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5</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700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Process – Ease/Efficiency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a:cs typeface="Segoe UI"/>
              </a:rPr>
              <a:t>Innovation generates from field staff who encounter the issues and barriers out in the field, day in and day out.  We want to harness that innovation. This effort will improve the customer experience through sharing of field developed resources such as outreach tools and products and technical tools that improve speed and accuracy for technical recommendations made to customers.</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NRCS Chief and Agency Senior Leaders</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r>
              <a:rPr lang="en-US" sz="1200" dirty="0">
                <a:latin typeface="Segoe UI" panose="020B0502040204020203" pitchFamily="34" charset="0"/>
                <a:cs typeface="Segoe UI" panose="020B0502040204020203" pitchFamily="34" charset="0"/>
              </a:rPr>
              <a:t>ENGAGE and inspire employees to recognize, understand, and address barriers and opportunities for improvement.</a:t>
            </a:r>
          </a:p>
          <a:p>
            <a:pPr marL="114300" indent="0">
              <a:buSzPct val="75000"/>
              <a:buNone/>
            </a:pPr>
            <a:r>
              <a:rPr lang="en-US" sz="1200" dirty="0">
                <a:latin typeface="Segoe UI" panose="020B0502040204020203" pitchFamily="34" charset="0"/>
                <a:cs typeface="Segoe UI" panose="020B0502040204020203" pitchFamily="34" charset="0"/>
              </a:rPr>
              <a:t>Create an online portal where employees can submit, interact, and see the results of innovative ideas and solutions. </a:t>
            </a:r>
          </a:p>
          <a:p>
            <a:pPr marL="114300" indent="0">
              <a:buSzPct val="75000"/>
              <a:buNone/>
            </a:pPr>
            <a:r>
              <a:rPr lang="en-US" sz="1200" dirty="0">
                <a:latin typeface="Segoe UI" panose="020B0502040204020203" pitchFamily="34" charset="0"/>
                <a:cs typeface="Segoe UI" panose="020B0502040204020203" pitchFamily="34" charset="0"/>
              </a:rPr>
              <a:t>Develop, pilot test and launch national Employee Innovation Portal</a:t>
            </a:r>
          </a:p>
          <a:p>
            <a:pPr marL="114300" indent="0">
              <a:buSzPct val="75000"/>
              <a:buNone/>
            </a:pPr>
            <a:r>
              <a:rPr lang="en-US" sz="1200" dirty="0">
                <a:latin typeface="Segoe UI" panose="020B0502040204020203" pitchFamily="34" charset="0"/>
                <a:cs typeface="Segoe UI" panose="020B0502040204020203" pitchFamily="34" charset="0"/>
              </a:rPr>
              <a:t>Test farmers.gov; have it be demoed and discussed with urban producers</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Conduct bi-monthly Employee Innovation Portal submission reviews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Continued Agency commitment and support </a:t>
            </a:r>
          </a:p>
          <a:p>
            <a:pPr marL="114300" indent="0">
              <a:buSzPct val="75000"/>
              <a:buNone/>
            </a:pPr>
            <a:r>
              <a:rPr lang="en-US" sz="1200" dirty="0">
                <a:latin typeface="Segoe UI" panose="020B0502040204020203" pitchFamily="34" charset="0"/>
                <a:cs typeface="Segoe UI" panose="020B0502040204020203" pitchFamily="34" charset="0"/>
              </a:rPr>
              <a:t>Customer Service Survey for increased engagement</a:t>
            </a: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43068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FY22 Action Update: Enhancement of Conservation Assessment Ranking Tool</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6</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92500" lnSpcReduction="10000"/>
          </a:bodyPr>
          <a:lstStyle/>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800" dirty="0">
                <a:latin typeface="Segoe UI" panose="020B0502040204020203" pitchFamily="34" charset="0"/>
                <a:cs typeface="Segoe UI" panose="020B0502040204020203" pitchFamily="34" charset="0"/>
              </a:rPr>
              <a:t>Process/Ease and Efficiency</a:t>
            </a:r>
          </a:p>
          <a:p>
            <a:pPr marL="114300" indent="0">
              <a:buSzPct val="75000"/>
              <a:buNone/>
            </a:pPr>
            <a:endParaRPr lang="en-US" sz="800" dirty="0">
              <a:latin typeface="Segoe UI" panose="020B0502040204020203" pitchFamily="34" charset="0"/>
              <a:cs typeface="Segoe UI" panose="020B0502040204020203" pitchFamily="34" charset="0"/>
            </a:endParaRPr>
          </a:p>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800" dirty="0">
                <a:latin typeface="Segoe UI" panose="020B0502040204020203" pitchFamily="34" charset="0"/>
                <a:cs typeface="Segoe UI" panose="020B0502040204020203" pitchFamily="34" charset="0"/>
              </a:rPr>
              <a:t>The tool has streamlined and modernize NRCS’ conservation planning and program delivery by reducing field staff workload and improving the customer experience by creating and efficient conservation planning and application evaluation process. </a:t>
            </a:r>
          </a:p>
          <a:p>
            <a:pPr>
              <a:buSzPct val="75000"/>
            </a:pPr>
            <a:r>
              <a:rPr lang="en-US" sz="800" dirty="0">
                <a:latin typeface="Segoe UI" panose="020B0502040204020203" pitchFamily="34" charset="0"/>
                <a:cs typeface="Segoe UI" panose="020B0502040204020203" pitchFamily="34" charset="0"/>
              </a:rPr>
              <a:t>92,397 assessments have been completed to date</a:t>
            </a:r>
          </a:p>
          <a:p>
            <a:pPr>
              <a:buSzPct val="75000"/>
            </a:pPr>
            <a:r>
              <a:rPr lang="en-US" sz="800" dirty="0">
                <a:latin typeface="Segoe UI" panose="020B0502040204020203" pitchFamily="34" charset="0"/>
                <a:cs typeface="Segoe UI" panose="020B0502040204020203" pitchFamily="34" charset="0"/>
              </a:rPr>
              <a:t>72,343,225 million acres have been assessed to date which is 216% of the average acres planned per FY</a:t>
            </a:r>
          </a:p>
          <a:p>
            <a:pPr>
              <a:buSzPct val="75000"/>
            </a:pPr>
            <a:r>
              <a:rPr lang="en-US" sz="800" dirty="0">
                <a:latin typeface="Segoe UI" panose="020B0502040204020203" pitchFamily="34" charset="0"/>
                <a:cs typeface="Segoe UI" panose="020B0502040204020203" pitchFamily="34" charset="0"/>
              </a:rPr>
              <a:t>112,540 rankings have been completed to date (one assessment can be ranked for multiple applicable ranking pools)</a:t>
            </a:r>
          </a:p>
          <a:p>
            <a:pPr marL="114300" indent="0">
              <a:buSzPct val="75000"/>
              <a:buNone/>
            </a:pPr>
            <a:endParaRPr lang="en-US" sz="1000" dirty="0">
              <a:latin typeface="Segoe UI" panose="020B0502040204020203" pitchFamily="34" charset="0"/>
              <a:cs typeface="Segoe UI" panose="020B0502040204020203" pitchFamily="34" charset="0"/>
            </a:endParaRPr>
          </a:p>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800" dirty="0">
                <a:latin typeface="Segoe UI" panose="020B0502040204020203" pitchFamily="34" charset="0"/>
                <a:cs typeface="Segoe UI" panose="020B0502040204020203" pitchFamily="34" charset="0"/>
              </a:rPr>
              <a:t>NRCS Chief and Agency Senior Leaders</a:t>
            </a:r>
          </a:p>
          <a:p>
            <a:pPr marL="114300" indent="0">
              <a:buSzPct val="75000"/>
              <a:buNone/>
            </a:pPr>
            <a:endParaRPr lang="en-US" sz="10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r>
              <a:rPr lang="en-US" sz="800" dirty="0">
                <a:latin typeface="Segoe UI" panose="020B0502040204020203" pitchFamily="34" charset="0"/>
                <a:cs typeface="Segoe UI" panose="020B0502040204020203" pitchFamily="34" charset="0"/>
              </a:rPr>
              <a:t>A decrease in time from program application to contractual funding. </a:t>
            </a:r>
          </a:p>
          <a:p>
            <a:pPr marL="114300" indent="0">
              <a:buSzPct val="75000"/>
              <a:buNone/>
            </a:pPr>
            <a:r>
              <a:rPr lang="en-US" sz="800" dirty="0">
                <a:latin typeface="Segoe UI" panose="020B0502040204020203" pitchFamily="34" charset="0"/>
                <a:cs typeface="Segoe UI" panose="020B0502040204020203" pitchFamily="34" charset="0"/>
              </a:rPr>
              <a:t>A decrease in the number of applications per producer.</a:t>
            </a:r>
          </a:p>
          <a:p>
            <a:pPr marL="114300" indent="0">
              <a:buSzPct val="75000"/>
              <a:buNone/>
            </a:pPr>
            <a:r>
              <a:rPr lang="en-US" sz="800" dirty="0">
                <a:latin typeface="Segoe UI" panose="020B0502040204020203" pitchFamily="34" charset="0"/>
                <a:cs typeface="Segoe UI" panose="020B0502040204020203" pitchFamily="34" charset="0"/>
              </a:rPr>
              <a:t>An increase in real-time resource assessments through a decision support system (CART).</a:t>
            </a:r>
          </a:p>
          <a:p>
            <a:pPr marL="114300" indent="0">
              <a:buSzPct val="75000"/>
              <a:buNone/>
            </a:pPr>
            <a:endParaRPr lang="en-US" sz="1000" dirty="0">
              <a:latin typeface="Segoe UI" panose="020B0502040204020203" pitchFamily="34" charset="0"/>
              <a:cs typeface="Segoe UI" panose="020B0502040204020203" pitchFamily="34" charset="0"/>
            </a:endParaRPr>
          </a:p>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800" dirty="0">
                <a:latin typeface="Segoe UI" panose="020B0502040204020203" pitchFamily="34" charset="0"/>
                <a:cs typeface="Segoe UI" panose="020B0502040204020203" pitchFamily="34" charset="0"/>
              </a:rPr>
              <a:t>Reduce repetitive requests for information where streamlining of current program policy is completed to increase workload efficiencies. Improve the internal processes for programmatic decisions to increase program efficiency and quality assurance with the certainty our customers deserve and expect.</a:t>
            </a:r>
          </a:p>
          <a:p>
            <a:pPr marL="114300" indent="0">
              <a:buSzPct val="75000"/>
              <a:buNone/>
            </a:pPr>
            <a:endParaRPr lang="en-US" sz="800" dirty="0">
              <a:latin typeface="Segoe UI" panose="020B0502040204020203" pitchFamily="34" charset="0"/>
              <a:cs typeface="Segoe UI" panose="020B0502040204020203" pitchFamily="34" charset="0"/>
            </a:endParaRPr>
          </a:p>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800" dirty="0">
                <a:latin typeface="Segoe UI" panose="020B0502040204020203" pitchFamily="34" charset="0"/>
                <a:cs typeface="Segoe UI" panose="020B0502040204020203" pitchFamily="34" charset="0"/>
              </a:rPr>
              <a:t>Continued Agency commitment and support </a:t>
            </a:r>
          </a:p>
          <a:p>
            <a:pPr marL="114300" indent="0">
              <a:buSzPct val="75000"/>
              <a:buNone/>
            </a:pPr>
            <a:endParaRPr lang="en-US" sz="800" dirty="0">
              <a:latin typeface="Segoe UI" panose="020B0502040204020203" pitchFamily="34" charset="0"/>
              <a:cs typeface="Segoe UI" panose="020B0502040204020203" pitchFamily="34" charset="0"/>
            </a:endParaRPr>
          </a:p>
          <a:p>
            <a:pPr marL="114300" indent="0">
              <a:buSzPct val="75000"/>
              <a:buNone/>
            </a:pPr>
            <a:endParaRPr lang="en-US" sz="10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22123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FY23 Commit to Action: Conservation Planning Process – Reinvigorate Conservation Planning</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7</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700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Service - Effectiveness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a:cs typeface="Segoe UI"/>
              </a:rPr>
              <a:t>Conservation planning is the foundation for voluntary conservation delivery. A comprehensive conservation plan will provide a prescriptive approach for identifying long term solutions that will aid American farmers, ranchers, foresters with the treatment and addressing resource concerns needed to achieve the benefits of a healthy and productive landscape. </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NRCS Chief and Agency Senior Leaders</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SzPct val="75000"/>
              <a:buNone/>
            </a:pPr>
            <a:r>
              <a:rPr lang="en-US" sz="1200" dirty="0">
                <a:latin typeface="Segoe UI" panose="020B0502040204020203" pitchFamily="34" charset="0"/>
                <a:cs typeface="Segoe UI" panose="020B0502040204020203" pitchFamily="34" charset="0"/>
              </a:rPr>
              <a:t>April 30, 2021 – Preliminary State plans will be submitted</a:t>
            </a:r>
          </a:p>
          <a:p>
            <a:pPr marL="114300" indent="0">
              <a:buSzPct val="75000"/>
              <a:buNone/>
            </a:pPr>
            <a:r>
              <a:rPr lang="en-US" sz="1200" dirty="0">
                <a:latin typeface="Segoe UI" panose="020B0502040204020203" pitchFamily="34" charset="0"/>
                <a:cs typeface="Segoe UI" panose="020B0502040204020203" pitchFamily="34" charset="0"/>
              </a:rPr>
              <a:t>June 1, 2021 - Preliminary plans and/or reports will be reviewed by a core team and general feedback will be provided to all state teams for their use in finalizing state plans. </a:t>
            </a:r>
          </a:p>
          <a:p>
            <a:pPr marL="114300" indent="0">
              <a:buSzPct val="75000"/>
              <a:buNone/>
            </a:pPr>
            <a:r>
              <a:rPr lang="en-US" sz="1200" dirty="0">
                <a:latin typeface="Segoe UI" panose="020B0502040204020203" pitchFamily="34" charset="0"/>
                <a:cs typeface="Segoe UI" panose="020B0502040204020203" pitchFamily="34" charset="0"/>
              </a:rPr>
              <a:t>Virtual training for state and conservation partner leaders; June 22nd and June 24th </a:t>
            </a:r>
          </a:p>
          <a:p>
            <a:pPr marL="114300" indent="0">
              <a:buSzPct val="75000"/>
              <a:buNone/>
            </a:pPr>
            <a:r>
              <a:rPr lang="en-US" sz="1200" dirty="0">
                <a:latin typeface="Segoe UI" panose="020B0502040204020203" pitchFamily="34" charset="0"/>
                <a:cs typeface="Segoe UI" panose="020B0502040204020203" pitchFamily="34" charset="0"/>
              </a:rPr>
              <a:t>July 16, 2021 – Final plans should be submitted</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Conduct quarterly reviews for the state plans.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Continued Agency commitment and support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05779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FY23 Commit to Action: Urban Agriculture</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8</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700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Service - Effectiveness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panose="020B0502040204020203" pitchFamily="34" charset="0"/>
                <a:cs typeface="Segoe UI" panose="020B0502040204020203" pitchFamily="34" charset="0"/>
              </a:rPr>
              <a:t>Urban agriculture serves as a vital component in food security and conservation.  The ability to address 80% of the U.S. population living in or near urban centers, urban agriculture will make a significant impact on the health and well being of our customers. </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NRCS Chief and Agency Senior Leaders </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SzPct val="75000"/>
              <a:buNone/>
            </a:pPr>
            <a:r>
              <a:rPr lang="en-US" sz="1200" dirty="0">
                <a:latin typeface="Segoe UI" panose="020B0502040204020203" pitchFamily="34" charset="0"/>
                <a:cs typeface="Segoe UI" panose="020B0502040204020203" pitchFamily="34" charset="0"/>
              </a:rPr>
              <a:t>Establishment of the Office of Urban Agriculture</a:t>
            </a:r>
          </a:p>
          <a:p>
            <a:pPr marL="114300" indent="0">
              <a:buSzPct val="75000"/>
              <a:buNone/>
            </a:pPr>
            <a:r>
              <a:rPr lang="en-US" sz="1200" dirty="0">
                <a:latin typeface="Segoe UI" panose="020B0502040204020203" pitchFamily="34" charset="0"/>
                <a:cs typeface="Segoe UI" panose="020B0502040204020203" pitchFamily="34" charset="0"/>
              </a:rPr>
              <a:t>Announcement for Urban Agriculture and Innovation Production Grants</a:t>
            </a:r>
          </a:p>
          <a:p>
            <a:pPr marL="114300" indent="0">
              <a:buSzPct val="75000"/>
              <a:buNone/>
            </a:pPr>
            <a:r>
              <a:rPr lang="en-US" sz="1200" dirty="0">
                <a:latin typeface="Segoe UI" panose="020B0502040204020203" pitchFamily="34" charset="0"/>
                <a:cs typeface="Segoe UI" panose="020B0502040204020203" pitchFamily="34" charset="0"/>
              </a:rPr>
              <a:t>Review of payment system scenarios for Urban agriculture and small farms</a:t>
            </a:r>
          </a:p>
          <a:p>
            <a:pPr marL="114300" indent="0">
              <a:buSzPct val="75000"/>
              <a:buNone/>
            </a:pPr>
            <a:r>
              <a:rPr lang="en-US" sz="1200" dirty="0">
                <a:latin typeface="Segoe UI" panose="020B0502040204020203" pitchFamily="34" charset="0"/>
                <a:cs typeface="Segoe UI" panose="020B0502040204020203" pitchFamily="34" charset="0"/>
              </a:rPr>
              <a:t>Cross cut with Conservation Planning Process Item #1 by adding urban modifier and land use to CART resources assessment and creating urban ranking pools</a:t>
            </a:r>
          </a:p>
          <a:p>
            <a:pPr marL="114300" indent="0">
              <a:buSzPct val="75000"/>
              <a:buNone/>
            </a:pPr>
            <a:r>
              <a:rPr lang="en-US" sz="1200" dirty="0">
                <a:latin typeface="Segoe UI" panose="020B0502040204020203" pitchFamily="34" charset="0"/>
                <a:cs typeface="Segoe UI" panose="020B0502040204020203" pitchFamily="34" charset="0"/>
              </a:rPr>
              <a:t>Pilot soil testing for contaminants</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Increase program participation including pilot participants </a:t>
            </a:r>
          </a:p>
          <a:p>
            <a:pPr marL="114300" indent="0">
              <a:buSzPct val="75000"/>
              <a:buNone/>
            </a:pPr>
            <a:r>
              <a:rPr lang="en-US" sz="1200" dirty="0">
                <a:latin typeface="Segoe UI" panose="020B0502040204020203" pitchFamily="34" charset="0"/>
                <a:cs typeface="Segoe UI" panose="020B0502040204020203" pitchFamily="34" charset="0"/>
              </a:rPr>
              <a:t>Adoption of new conservation practice implementation </a:t>
            </a:r>
          </a:p>
          <a:p>
            <a:pPr marL="114300" indent="0">
              <a:buSzPct val="75000"/>
              <a:buNone/>
            </a:pPr>
            <a:r>
              <a:rPr lang="en-US" sz="1200" dirty="0">
                <a:latin typeface="Segoe UI" panose="020B0502040204020203" pitchFamily="34" charset="0"/>
                <a:cs typeface="Segoe UI" panose="020B0502040204020203" pitchFamily="34" charset="0"/>
              </a:rPr>
              <a:t>Expansion of voluntary agriculture for Beginning Farmers, Ranchers, Foresters; Historically Underserved, Limited Resource and nontraditional customers</a:t>
            </a:r>
          </a:p>
          <a:p>
            <a:pPr marL="114300" indent="0">
              <a:buSzPct val="75000"/>
              <a:buNone/>
            </a:pPr>
            <a:r>
              <a:rPr lang="en-US" sz="1200" dirty="0">
                <a:latin typeface="Segoe UI" panose="020B0502040204020203" pitchFamily="34" charset="0"/>
                <a:cs typeface="Segoe UI" panose="020B0502040204020203" pitchFamily="34" charset="0"/>
              </a:rPr>
              <a:t>Website and farmers.gov analytics/reports for user access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Continued Agency commitment, resources and support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04236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261970" y="4059131"/>
            <a:ext cx="8686800" cy="841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br>
              <a:rPr lang="en-US" sz="2700" dirty="0">
                <a:latin typeface="Segoe UI" panose="020B0502040204020203" pitchFamily="34" charset="0"/>
                <a:cs typeface="Segoe UI" panose="020B0502040204020203" pitchFamily="34" charset="0"/>
              </a:rPr>
            </a:br>
            <a:br>
              <a:rPr lang="en-US" sz="2700"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https://performance.gov/cx</a:t>
            </a:r>
            <a:br>
              <a:rPr lang="en-US" dirty="0">
                <a:latin typeface="Segoe UI" panose="020B0502040204020203" pitchFamily="34" charset="0"/>
                <a:cs typeface="Segoe UI" panose="020B0502040204020203" pitchFamily="34" charset="0"/>
              </a:rPr>
            </a:br>
            <a:endParaRPr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1328960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4B543C739D4D49A5912A3A74E6D610" ma:contentTypeVersion="8" ma:contentTypeDescription="Create a new document." ma:contentTypeScope="" ma:versionID="85e131f6487d9fb77a9cf24390788b7e">
  <xsd:schema xmlns:xsd="http://www.w3.org/2001/XMLSchema" xmlns:xs="http://www.w3.org/2001/XMLSchema" xmlns:p="http://schemas.microsoft.com/office/2006/metadata/properties" xmlns:ns2="5e819261-9c30-44c8-bdeb-857a1a2e8ed5" xmlns:ns3="8472685c-6837-4b43-a4b6-a0503350f3e3" targetNamespace="http://schemas.microsoft.com/office/2006/metadata/properties" ma:root="true" ma:fieldsID="2739a50a989843bfdcb8927fa2b0ee32" ns2:_="" ns3:_="">
    <xsd:import namespace="5e819261-9c30-44c8-bdeb-857a1a2e8ed5"/>
    <xsd:import namespace="8472685c-6837-4b43-a4b6-a0503350f3e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819261-9c30-44c8-bdeb-857a1a2e8e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72685c-6837-4b43-a4b6-a0503350f3e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20F6F4-DE5F-4F13-82F0-9B45153106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819261-9c30-44c8-bdeb-857a1a2e8ed5"/>
    <ds:schemaRef ds:uri="8472685c-6837-4b43-a4b6-a0503350f3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4589B50-D94C-43A2-97FA-002F6D901E2A}">
  <ds:schemaRefs>
    <ds:schemaRef ds:uri="http://schemas.microsoft.com/sharepoint/v3/contenttype/forms"/>
  </ds:schemaRefs>
</ds:datastoreItem>
</file>

<file path=customXml/itemProps3.xml><?xml version="1.0" encoding="utf-8"?>
<ds:datastoreItem xmlns:ds="http://schemas.openxmlformats.org/officeDocument/2006/customXml" ds:itemID="{BE91C514-DA00-486C-855F-78EDE02C2D54}">
  <ds:schemaRefs>
    <ds:schemaRef ds:uri="8472685c-6837-4b43-a4b6-a0503350f3e3"/>
    <ds:schemaRef ds:uri="http://purl.org/dc/terms/"/>
    <ds:schemaRef ds:uri="http://purl.org/dc/elements/1.1/"/>
    <ds:schemaRef ds:uri="http://schemas.microsoft.com/office/2006/documentManagement/types"/>
    <ds:schemaRef ds:uri="5e819261-9c30-44c8-bdeb-857a1a2e8ed5"/>
    <ds:schemaRef ds:uri="http://schemas.microsoft.com/office/infopath/2007/PartnerControls"/>
    <ds:schemaRef ds:uri="http://schemas.microsoft.com/office/2006/metadata/properti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1684</TotalTime>
  <Words>1765</Words>
  <Application>Microsoft Office PowerPoint</Application>
  <PresentationFormat>On-screen Show (16:9)</PresentationFormat>
  <Paragraphs>157</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Public Sans Thin</vt:lpstr>
      <vt:lpstr>Public Sans</vt:lpstr>
      <vt:lpstr>Segoe UI</vt:lpstr>
      <vt:lpstr>Arial</vt:lpstr>
      <vt:lpstr>Simple Light</vt:lpstr>
      <vt:lpstr>FY23 CX Action Plan Natural Resources Conservation Service United States Department of Agriculture</vt:lpstr>
      <vt:lpstr>FY21 Capacity Assessment Reflection Summary</vt:lpstr>
      <vt:lpstr>Adapting Service During a Global Pandemic</vt:lpstr>
      <vt:lpstr>HISP Equity Reflection</vt:lpstr>
      <vt:lpstr>FY22 Action Update: Employee Innovation Portal</vt:lpstr>
      <vt:lpstr>FY22 Action Update: Enhancement of Conservation Assessment Ranking Tool</vt:lpstr>
      <vt:lpstr>FY23 Commit to Action: Conservation Planning Process – Reinvigorate Conservation Planning</vt:lpstr>
      <vt:lpstr>FY23 Commit to Action: Urban Agriculture</vt:lpstr>
      <vt:lpstr>  https://performance.gov/cx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Agencies On The Equity Assessment</dc:title>
  <dc:creator>Boland, Amira C. EOP/OMB</dc:creator>
  <cp:lastModifiedBy>Link, Josie</cp:lastModifiedBy>
  <cp:revision>51</cp:revision>
  <cp:lastPrinted>2021-08-09T22:48:36Z</cp:lastPrinted>
  <dcterms:modified xsi:type="dcterms:W3CDTF">2022-01-25T21:14:21Z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0x0101001A4B543C739D4D49A5912A3A74E6D610</vt:lpwstr>
  </property>
  <property fmtid="{D5CDD505-2E9C-101B-9397-08002B2CF9AE}" pid="3" name="MSIP_Label_ea60d57e-af5b-4752-ac57-3e4f28ca11dc_Enabled">
    <vt:lpwstr>true</vt:lpwstr>
  </property>
  <property fmtid="{D5CDD505-2E9C-101B-9397-08002B2CF9AE}" pid="4" name="MSIP_Label_ea60d57e-af5b-4752-ac57-3e4f28ca11dc_SetDate">
    <vt:lpwstr>2022-01-07T21:23:37Z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f728fbe2-847f-422e-ada2-21296c2809a3</vt:lpwstr>
  </property>
  <property fmtid="{D5CDD505-2E9C-101B-9397-08002B2CF9AE}" pid="9" name="MSIP_Label_ea60d57e-af5b-4752-ac57-3e4f28ca11dc_ContentBits">
    <vt:lpwstr>0</vt:lpwstr>
  </property>
</Properties>
</file>